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>
  <p:sldMasterIdLst>
    <p:sldMasterId id="2147483648" r:id="rId1"/>
  </p:sldMasterIdLst>
  <p:sldIdLst>
    <p:sldId id="256" r:id="rId2"/>
  </p:sldIdLst>
  <p:sldSz cx="28800425" cy="43200638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11635" userDrawn="1">
          <p15:clr>
            <a:srgbClr val="A4A3A4"/>
          </p15:clr>
        </p15:guide>
        <p15:guide id="2" pos="823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8" d="100"/>
          <a:sy n="18" d="100"/>
        </p:scale>
        <p:origin x="2770" y="101"/>
      </p:cViewPr>
      <p:guideLst>
        <p:guide orient="horz" pos="11635"/>
        <p:guide pos="82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160032" y="13392198"/>
            <a:ext cx="2448036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4320064" y="24192357"/>
            <a:ext cx="2016029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440023" y="9936147"/>
            <a:ext cx="1252818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4832219" y="9936147"/>
            <a:ext cx="1252818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0904976"/>
            <a:ext cx="28800425" cy="32292733"/>
          </a:xfrm>
          <a:custGeom>
            <a:avLst/>
            <a:gdLst/>
            <a:ahLst/>
            <a:cxnLst/>
            <a:rect l="l" t="t" r="r" b="b"/>
            <a:pathLst>
              <a:path w="7556500" h="7993380">
                <a:moveTo>
                  <a:pt x="0" y="7993088"/>
                </a:moveTo>
                <a:lnTo>
                  <a:pt x="7555991" y="7993088"/>
                </a:lnTo>
                <a:lnTo>
                  <a:pt x="7555991" y="0"/>
                </a:lnTo>
                <a:lnTo>
                  <a:pt x="0" y="0"/>
                </a:lnTo>
                <a:lnTo>
                  <a:pt x="0" y="7993088"/>
                </a:lnTo>
                <a:close/>
              </a:path>
            </a:pathLst>
          </a:custGeom>
          <a:solidFill>
            <a:srgbClr val="F4F7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2"/>
            <a:ext cx="28800425" cy="156487"/>
          </a:xfrm>
          <a:custGeom>
            <a:avLst/>
            <a:gdLst/>
            <a:ahLst/>
            <a:cxnLst/>
            <a:rect l="l" t="t" r="r" b="b"/>
            <a:pathLst>
              <a:path w="7556500" h="38735">
                <a:moveTo>
                  <a:pt x="0" y="38416"/>
                </a:moveTo>
                <a:lnTo>
                  <a:pt x="7555991" y="38416"/>
                </a:lnTo>
                <a:lnTo>
                  <a:pt x="7555991" y="0"/>
                </a:lnTo>
                <a:lnTo>
                  <a:pt x="0" y="0"/>
                </a:lnTo>
                <a:lnTo>
                  <a:pt x="0" y="38416"/>
                </a:lnTo>
                <a:close/>
              </a:path>
            </a:pathLst>
          </a:custGeom>
          <a:solidFill>
            <a:srgbClr val="F4F7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155200"/>
            <a:ext cx="28800425" cy="10751418"/>
          </a:xfrm>
          <a:custGeom>
            <a:avLst/>
            <a:gdLst/>
            <a:ahLst/>
            <a:cxnLst/>
            <a:rect l="l" t="t" r="r" b="b"/>
            <a:pathLst>
              <a:path w="7556500" h="2661285">
                <a:moveTo>
                  <a:pt x="7555991" y="2660879"/>
                </a:moveTo>
                <a:lnTo>
                  <a:pt x="0" y="2660879"/>
                </a:lnTo>
                <a:lnTo>
                  <a:pt x="0" y="0"/>
                </a:lnTo>
                <a:lnTo>
                  <a:pt x="7555991" y="0"/>
                </a:lnTo>
                <a:lnTo>
                  <a:pt x="7555991" y="2660879"/>
                </a:lnTo>
                <a:close/>
              </a:path>
            </a:pathLst>
          </a:custGeom>
          <a:solidFill>
            <a:srgbClr val="1A4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10324467"/>
            <a:ext cx="28800425" cy="177010"/>
          </a:xfrm>
          <a:custGeom>
            <a:avLst/>
            <a:gdLst/>
            <a:ahLst/>
            <a:cxnLst/>
            <a:rect l="l" t="t" r="r" b="b"/>
            <a:pathLst>
              <a:path w="7556500" h="43814">
                <a:moveTo>
                  <a:pt x="7555991" y="43315"/>
                </a:moveTo>
                <a:lnTo>
                  <a:pt x="0" y="43315"/>
                </a:lnTo>
                <a:lnTo>
                  <a:pt x="0" y="0"/>
                </a:lnTo>
                <a:lnTo>
                  <a:pt x="7555991" y="0"/>
                </a:lnTo>
                <a:lnTo>
                  <a:pt x="7555991" y="43315"/>
                </a:lnTo>
                <a:close/>
              </a:path>
            </a:pathLst>
          </a:custGeom>
          <a:solidFill>
            <a:srgbClr val="D3AE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476298" y="11070035"/>
            <a:ext cx="13814519" cy="9876630"/>
          </a:xfrm>
          <a:custGeom>
            <a:avLst/>
            <a:gdLst/>
            <a:ahLst/>
            <a:cxnLst/>
            <a:rect l="l" t="t" r="r" b="b"/>
            <a:pathLst>
              <a:path w="3624579" h="2444750">
                <a:moveTo>
                  <a:pt x="3624071" y="2444495"/>
                </a:moveTo>
                <a:lnTo>
                  <a:pt x="0" y="2444495"/>
                </a:lnTo>
                <a:lnTo>
                  <a:pt x="0" y="0"/>
                </a:lnTo>
                <a:lnTo>
                  <a:pt x="3624071" y="0"/>
                </a:lnTo>
                <a:lnTo>
                  <a:pt x="3624071" y="40690"/>
                </a:lnTo>
                <a:lnTo>
                  <a:pt x="75767" y="40690"/>
                </a:lnTo>
                <a:lnTo>
                  <a:pt x="69643" y="43226"/>
                </a:lnTo>
                <a:lnTo>
                  <a:pt x="59493" y="53376"/>
                </a:lnTo>
                <a:lnTo>
                  <a:pt x="56954" y="59503"/>
                </a:lnTo>
                <a:lnTo>
                  <a:pt x="56954" y="2352239"/>
                </a:lnTo>
                <a:lnTo>
                  <a:pt x="59493" y="2358365"/>
                </a:lnTo>
                <a:lnTo>
                  <a:pt x="69643" y="2368515"/>
                </a:lnTo>
                <a:lnTo>
                  <a:pt x="75767" y="2371051"/>
                </a:lnTo>
                <a:lnTo>
                  <a:pt x="3624071" y="2371051"/>
                </a:lnTo>
                <a:lnTo>
                  <a:pt x="3624071" y="2444495"/>
                </a:lnTo>
                <a:close/>
              </a:path>
              <a:path w="3624579" h="2444750">
                <a:moveTo>
                  <a:pt x="3624071" y="2371051"/>
                </a:moveTo>
                <a:lnTo>
                  <a:pt x="3546683" y="2371051"/>
                </a:lnTo>
                <a:lnTo>
                  <a:pt x="3552806" y="2368515"/>
                </a:lnTo>
                <a:lnTo>
                  <a:pt x="3562956" y="2358365"/>
                </a:lnTo>
                <a:lnTo>
                  <a:pt x="3565495" y="2352239"/>
                </a:lnTo>
                <a:lnTo>
                  <a:pt x="3565495" y="59503"/>
                </a:lnTo>
                <a:lnTo>
                  <a:pt x="3562956" y="53376"/>
                </a:lnTo>
                <a:lnTo>
                  <a:pt x="3552806" y="43226"/>
                </a:lnTo>
                <a:lnTo>
                  <a:pt x="3546683" y="40690"/>
                </a:lnTo>
                <a:lnTo>
                  <a:pt x="3624071" y="40690"/>
                </a:lnTo>
                <a:lnTo>
                  <a:pt x="3624071" y="2371051"/>
                </a:lnTo>
                <a:close/>
              </a:path>
            </a:pathLst>
          </a:custGeom>
          <a:solidFill>
            <a:srgbClr val="000000">
              <a:alpha val="1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660357" y="11199418"/>
            <a:ext cx="13439388" cy="9486696"/>
          </a:xfrm>
          <a:custGeom>
            <a:avLst/>
            <a:gdLst/>
            <a:ahLst/>
            <a:cxnLst/>
            <a:rect l="l" t="t" r="r" b="b"/>
            <a:pathLst>
              <a:path w="3526154" h="2348229">
                <a:moveTo>
                  <a:pt x="3495803" y="2347688"/>
                </a:moveTo>
                <a:lnTo>
                  <a:pt x="30060" y="2347688"/>
                </a:lnTo>
                <a:lnTo>
                  <a:pt x="25633" y="2346805"/>
                </a:lnTo>
                <a:lnTo>
                  <a:pt x="0" y="2317627"/>
                </a:lnTo>
                <a:lnTo>
                  <a:pt x="0" y="2313036"/>
                </a:lnTo>
                <a:lnTo>
                  <a:pt x="0" y="30060"/>
                </a:lnTo>
                <a:lnTo>
                  <a:pt x="25633" y="874"/>
                </a:lnTo>
                <a:lnTo>
                  <a:pt x="30060" y="0"/>
                </a:lnTo>
                <a:lnTo>
                  <a:pt x="3495803" y="0"/>
                </a:lnTo>
                <a:lnTo>
                  <a:pt x="3524981" y="25633"/>
                </a:lnTo>
                <a:lnTo>
                  <a:pt x="3525864" y="30060"/>
                </a:lnTo>
                <a:lnTo>
                  <a:pt x="3525864" y="2317627"/>
                </a:lnTo>
                <a:lnTo>
                  <a:pt x="3500230" y="2346805"/>
                </a:lnTo>
                <a:lnTo>
                  <a:pt x="3495803" y="23476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155626" y="12809336"/>
            <a:ext cx="12449528" cy="71830"/>
          </a:xfrm>
          <a:custGeom>
            <a:avLst/>
            <a:gdLst/>
            <a:ahLst/>
            <a:cxnLst/>
            <a:rect l="l" t="t" r="r" b="b"/>
            <a:pathLst>
              <a:path w="3266440" h="17780">
                <a:moveTo>
                  <a:pt x="3265972" y="17326"/>
                </a:moveTo>
                <a:lnTo>
                  <a:pt x="0" y="17326"/>
                </a:lnTo>
                <a:lnTo>
                  <a:pt x="0" y="0"/>
                </a:lnTo>
                <a:lnTo>
                  <a:pt x="3265972" y="0"/>
                </a:lnTo>
                <a:lnTo>
                  <a:pt x="3265972" y="17326"/>
                </a:lnTo>
                <a:close/>
              </a:path>
            </a:pathLst>
          </a:custGeom>
          <a:solidFill>
            <a:srgbClr val="1A4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155626" y="17149113"/>
            <a:ext cx="12449528" cy="2660277"/>
          </a:xfrm>
          <a:custGeom>
            <a:avLst/>
            <a:gdLst/>
            <a:ahLst/>
            <a:cxnLst/>
            <a:rect l="l" t="t" r="r" b="b"/>
            <a:pathLst>
              <a:path w="3266440" h="658495">
                <a:moveTo>
                  <a:pt x="3265972" y="658392"/>
                </a:moveTo>
                <a:lnTo>
                  <a:pt x="0" y="658392"/>
                </a:lnTo>
                <a:lnTo>
                  <a:pt x="0" y="0"/>
                </a:lnTo>
                <a:lnTo>
                  <a:pt x="3265972" y="0"/>
                </a:lnTo>
                <a:lnTo>
                  <a:pt x="3265972" y="658392"/>
                </a:lnTo>
                <a:close/>
              </a:path>
            </a:pathLst>
          </a:custGeom>
          <a:solidFill>
            <a:srgbClr val="EDF4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155628" y="17149113"/>
            <a:ext cx="133111" cy="2660277"/>
          </a:xfrm>
          <a:custGeom>
            <a:avLst/>
            <a:gdLst/>
            <a:ahLst/>
            <a:cxnLst/>
            <a:rect l="l" t="t" r="r" b="b"/>
            <a:pathLst>
              <a:path w="34925" h="658495">
                <a:moveTo>
                  <a:pt x="34652" y="658392"/>
                </a:moveTo>
                <a:lnTo>
                  <a:pt x="0" y="658392"/>
                </a:lnTo>
                <a:lnTo>
                  <a:pt x="0" y="0"/>
                </a:lnTo>
                <a:lnTo>
                  <a:pt x="34652" y="0"/>
                </a:lnTo>
                <a:lnTo>
                  <a:pt x="34652" y="658392"/>
                </a:lnTo>
                <a:close/>
              </a:path>
            </a:pathLst>
          </a:custGeom>
          <a:solidFill>
            <a:srgbClr val="1A4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476298" y="21253484"/>
            <a:ext cx="13814519" cy="7611419"/>
          </a:xfrm>
          <a:custGeom>
            <a:avLst/>
            <a:gdLst/>
            <a:ahLst/>
            <a:cxnLst/>
            <a:rect l="l" t="t" r="r" b="b"/>
            <a:pathLst>
              <a:path w="3624579" h="1884045">
                <a:moveTo>
                  <a:pt x="3624071" y="1883663"/>
                </a:moveTo>
                <a:lnTo>
                  <a:pt x="0" y="1883663"/>
                </a:lnTo>
                <a:lnTo>
                  <a:pt x="0" y="0"/>
                </a:lnTo>
                <a:lnTo>
                  <a:pt x="3624071" y="0"/>
                </a:lnTo>
                <a:lnTo>
                  <a:pt x="3624071" y="40943"/>
                </a:lnTo>
                <a:lnTo>
                  <a:pt x="75767" y="40943"/>
                </a:lnTo>
                <a:lnTo>
                  <a:pt x="69643" y="43479"/>
                </a:lnTo>
                <a:lnTo>
                  <a:pt x="59493" y="53629"/>
                </a:lnTo>
                <a:lnTo>
                  <a:pt x="56954" y="59756"/>
                </a:lnTo>
                <a:lnTo>
                  <a:pt x="56954" y="1789395"/>
                </a:lnTo>
                <a:lnTo>
                  <a:pt x="59493" y="1795521"/>
                </a:lnTo>
                <a:lnTo>
                  <a:pt x="69643" y="1805668"/>
                </a:lnTo>
                <a:lnTo>
                  <a:pt x="75767" y="1808207"/>
                </a:lnTo>
                <a:lnTo>
                  <a:pt x="3624071" y="1808207"/>
                </a:lnTo>
                <a:lnTo>
                  <a:pt x="3624071" y="1883663"/>
                </a:lnTo>
                <a:close/>
              </a:path>
              <a:path w="3624579" h="1884045">
                <a:moveTo>
                  <a:pt x="3624071" y="1808207"/>
                </a:moveTo>
                <a:lnTo>
                  <a:pt x="3546683" y="1808207"/>
                </a:lnTo>
                <a:lnTo>
                  <a:pt x="3552806" y="1805668"/>
                </a:lnTo>
                <a:lnTo>
                  <a:pt x="3562956" y="1795521"/>
                </a:lnTo>
                <a:lnTo>
                  <a:pt x="3565495" y="1789395"/>
                </a:lnTo>
                <a:lnTo>
                  <a:pt x="3565495" y="59756"/>
                </a:lnTo>
                <a:lnTo>
                  <a:pt x="3562956" y="53629"/>
                </a:lnTo>
                <a:lnTo>
                  <a:pt x="3552806" y="43479"/>
                </a:lnTo>
                <a:lnTo>
                  <a:pt x="3546683" y="40943"/>
                </a:lnTo>
                <a:lnTo>
                  <a:pt x="3624071" y="40943"/>
                </a:lnTo>
                <a:lnTo>
                  <a:pt x="3624071" y="1808207"/>
                </a:lnTo>
                <a:close/>
              </a:path>
            </a:pathLst>
          </a:custGeom>
          <a:solidFill>
            <a:srgbClr val="000000">
              <a:alpha val="1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660357" y="21383894"/>
            <a:ext cx="13439388" cy="7211223"/>
          </a:xfrm>
          <a:custGeom>
            <a:avLst/>
            <a:gdLst/>
            <a:ahLst/>
            <a:cxnLst/>
            <a:rect l="l" t="t" r="r" b="b"/>
            <a:pathLst>
              <a:path w="3526154" h="1784984">
                <a:moveTo>
                  <a:pt x="3495803" y="1784590"/>
                </a:moveTo>
                <a:lnTo>
                  <a:pt x="30060" y="1784590"/>
                </a:lnTo>
                <a:lnTo>
                  <a:pt x="25633" y="1783706"/>
                </a:lnTo>
                <a:lnTo>
                  <a:pt x="0" y="1754529"/>
                </a:lnTo>
                <a:lnTo>
                  <a:pt x="0" y="1749937"/>
                </a:lnTo>
                <a:lnTo>
                  <a:pt x="0" y="30060"/>
                </a:lnTo>
                <a:lnTo>
                  <a:pt x="25633" y="883"/>
                </a:lnTo>
                <a:lnTo>
                  <a:pt x="30060" y="0"/>
                </a:lnTo>
                <a:lnTo>
                  <a:pt x="3495803" y="0"/>
                </a:lnTo>
                <a:lnTo>
                  <a:pt x="3524981" y="25633"/>
                </a:lnTo>
                <a:lnTo>
                  <a:pt x="3525864" y="30060"/>
                </a:lnTo>
                <a:lnTo>
                  <a:pt x="3525864" y="1754529"/>
                </a:lnTo>
                <a:lnTo>
                  <a:pt x="3500230" y="1783706"/>
                </a:lnTo>
                <a:lnTo>
                  <a:pt x="3495803" y="17845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155626" y="23028808"/>
            <a:ext cx="12449528" cy="71830"/>
          </a:xfrm>
          <a:custGeom>
            <a:avLst/>
            <a:gdLst/>
            <a:ahLst/>
            <a:cxnLst/>
            <a:rect l="l" t="t" r="r" b="b"/>
            <a:pathLst>
              <a:path w="3266440" h="17779">
                <a:moveTo>
                  <a:pt x="3265972" y="17326"/>
                </a:moveTo>
                <a:lnTo>
                  <a:pt x="0" y="17326"/>
                </a:lnTo>
                <a:lnTo>
                  <a:pt x="0" y="0"/>
                </a:lnTo>
                <a:lnTo>
                  <a:pt x="3265972" y="0"/>
                </a:lnTo>
                <a:lnTo>
                  <a:pt x="3265972" y="17326"/>
                </a:lnTo>
                <a:close/>
              </a:path>
            </a:pathLst>
          </a:custGeom>
          <a:solidFill>
            <a:srgbClr val="1A4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476298" y="29171201"/>
            <a:ext cx="13814519" cy="12744701"/>
          </a:xfrm>
          <a:custGeom>
            <a:avLst/>
            <a:gdLst/>
            <a:ahLst/>
            <a:cxnLst/>
            <a:rect l="l" t="t" r="r" b="b"/>
            <a:pathLst>
              <a:path w="3624579" h="3154679">
                <a:moveTo>
                  <a:pt x="3624071" y="3154679"/>
                </a:moveTo>
                <a:lnTo>
                  <a:pt x="0" y="3154679"/>
                </a:lnTo>
                <a:lnTo>
                  <a:pt x="0" y="0"/>
                </a:lnTo>
                <a:lnTo>
                  <a:pt x="3624071" y="0"/>
                </a:lnTo>
                <a:lnTo>
                  <a:pt x="3624071" y="38932"/>
                </a:lnTo>
                <a:lnTo>
                  <a:pt x="75767" y="38932"/>
                </a:lnTo>
                <a:lnTo>
                  <a:pt x="69643" y="41468"/>
                </a:lnTo>
                <a:lnTo>
                  <a:pt x="59493" y="51617"/>
                </a:lnTo>
                <a:lnTo>
                  <a:pt x="56954" y="57744"/>
                </a:lnTo>
                <a:lnTo>
                  <a:pt x="56954" y="3060853"/>
                </a:lnTo>
                <a:lnTo>
                  <a:pt x="59493" y="3066976"/>
                </a:lnTo>
                <a:lnTo>
                  <a:pt x="69643" y="3077126"/>
                </a:lnTo>
                <a:lnTo>
                  <a:pt x="75767" y="3079665"/>
                </a:lnTo>
                <a:lnTo>
                  <a:pt x="3624071" y="3079665"/>
                </a:lnTo>
                <a:lnTo>
                  <a:pt x="3624071" y="3154679"/>
                </a:lnTo>
                <a:close/>
              </a:path>
              <a:path w="3624579" h="3154679">
                <a:moveTo>
                  <a:pt x="3624071" y="3079665"/>
                </a:moveTo>
                <a:lnTo>
                  <a:pt x="3546683" y="3079665"/>
                </a:lnTo>
                <a:lnTo>
                  <a:pt x="3552806" y="3077126"/>
                </a:lnTo>
                <a:lnTo>
                  <a:pt x="3562956" y="3066976"/>
                </a:lnTo>
                <a:lnTo>
                  <a:pt x="3565495" y="3060853"/>
                </a:lnTo>
                <a:lnTo>
                  <a:pt x="3565495" y="57744"/>
                </a:lnTo>
                <a:lnTo>
                  <a:pt x="3562956" y="51617"/>
                </a:lnTo>
                <a:lnTo>
                  <a:pt x="3552806" y="41468"/>
                </a:lnTo>
                <a:lnTo>
                  <a:pt x="3546683" y="38932"/>
                </a:lnTo>
                <a:lnTo>
                  <a:pt x="3624071" y="38932"/>
                </a:lnTo>
                <a:lnTo>
                  <a:pt x="3624071" y="3079665"/>
                </a:lnTo>
                <a:close/>
              </a:path>
            </a:pathLst>
          </a:custGeom>
          <a:solidFill>
            <a:srgbClr val="000000">
              <a:alpha val="1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660357" y="29293482"/>
            <a:ext cx="13439388" cy="12354767"/>
          </a:xfrm>
          <a:custGeom>
            <a:avLst/>
            <a:gdLst/>
            <a:ahLst/>
            <a:cxnLst/>
            <a:rect l="l" t="t" r="r" b="b"/>
            <a:pathLst>
              <a:path w="3526154" h="3058159">
                <a:moveTo>
                  <a:pt x="3495803" y="3058059"/>
                </a:moveTo>
                <a:lnTo>
                  <a:pt x="30060" y="3058059"/>
                </a:lnTo>
                <a:lnTo>
                  <a:pt x="25633" y="3057175"/>
                </a:lnTo>
                <a:lnTo>
                  <a:pt x="0" y="3027998"/>
                </a:lnTo>
                <a:lnTo>
                  <a:pt x="0" y="3023407"/>
                </a:lnTo>
                <a:lnTo>
                  <a:pt x="0" y="30052"/>
                </a:lnTo>
                <a:lnTo>
                  <a:pt x="25633" y="874"/>
                </a:lnTo>
                <a:lnTo>
                  <a:pt x="30060" y="0"/>
                </a:lnTo>
                <a:lnTo>
                  <a:pt x="3495803" y="0"/>
                </a:lnTo>
                <a:lnTo>
                  <a:pt x="3524981" y="25633"/>
                </a:lnTo>
                <a:lnTo>
                  <a:pt x="3525864" y="30052"/>
                </a:lnTo>
                <a:lnTo>
                  <a:pt x="3525864" y="3027998"/>
                </a:lnTo>
                <a:lnTo>
                  <a:pt x="3500230" y="3057175"/>
                </a:lnTo>
                <a:lnTo>
                  <a:pt x="3495803" y="30580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155626" y="30903400"/>
            <a:ext cx="12449528" cy="71830"/>
          </a:xfrm>
          <a:custGeom>
            <a:avLst/>
            <a:gdLst/>
            <a:ahLst/>
            <a:cxnLst/>
            <a:rect l="l" t="t" r="r" b="b"/>
            <a:pathLst>
              <a:path w="3266440" h="17779">
                <a:moveTo>
                  <a:pt x="3265972" y="17326"/>
                </a:moveTo>
                <a:lnTo>
                  <a:pt x="0" y="17326"/>
                </a:lnTo>
                <a:lnTo>
                  <a:pt x="0" y="0"/>
                </a:lnTo>
                <a:lnTo>
                  <a:pt x="3265972" y="0"/>
                </a:lnTo>
                <a:lnTo>
                  <a:pt x="3265972" y="17326"/>
                </a:lnTo>
                <a:close/>
              </a:path>
            </a:pathLst>
          </a:custGeom>
          <a:solidFill>
            <a:srgbClr val="1A4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14567687" y="11070037"/>
            <a:ext cx="13778216" cy="12080273"/>
          </a:xfrm>
          <a:custGeom>
            <a:avLst/>
            <a:gdLst/>
            <a:ahLst/>
            <a:cxnLst/>
            <a:rect l="l" t="t" r="r" b="b"/>
            <a:pathLst>
              <a:path w="3615054" h="2990215">
                <a:moveTo>
                  <a:pt x="3614927" y="2990087"/>
                </a:moveTo>
                <a:lnTo>
                  <a:pt x="0" y="2990087"/>
                </a:lnTo>
                <a:lnTo>
                  <a:pt x="0" y="0"/>
                </a:lnTo>
                <a:lnTo>
                  <a:pt x="3614927" y="0"/>
                </a:lnTo>
                <a:lnTo>
                  <a:pt x="3614927" y="40690"/>
                </a:lnTo>
                <a:lnTo>
                  <a:pt x="77669" y="40690"/>
                </a:lnTo>
                <a:lnTo>
                  <a:pt x="71545" y="43226"/>
                </a:lnTo>
                <a:lnTo>
                  <a:pt x="61395" y="53376"/>
                </a:lnTo>
                <a:lnTo>
                  <a:pt x="58856" y="59503"/>
                </a:lnTo>
                <a:lnTo>
                  <a:pt x="58856" y="2898013"/>
                </a:lnTo>
                <a:lnTo>
                  <a:pt x="61395" y="2904137"/>
                </a:lnTo>
                <a:lnTo>
                  <a:pt x="71545" y="2914287"/>
                </a:lnTo>
                <a:lnTo>
                  <a:pt x="77669" y="2916826"/>
                </a:lnTo>
                <a:lnTo>
                  <a:pt x="3614927" y="2916826"/>
                </a:lnTo>
                <a:lnTo>
                  <a:pt x="3614927" y="2990087"/>
                </a:lnTo>
                <a:close/>
              </a:path>
              <a:path w="3615054" h="2990215">
                <a:moveTo>
                  <a:pt x="3614927" y="2916826"/>
                </a:moveTo>
                <a:lnTo>
                  <a:pt x="3539919" y="2916826"/>
                </a:lnTo>
                <a:lnTo>
                  <a:pt x="3546046" y="2914287"/>
                </a:lnTo>
                <a:lnTo>
                  <a:pt x="3556195" y="2904137"/>
                </a:lnTo>
                <a:lnTo>
                  <a:pt x="3558731" y="2898013"/>
                </a:lnTo>
                <a:lnTo>
                  <a:pt x="3558731" y="59503"/>
                </a:lnTo>
                <a:lnTo>
                  <a:pt x="3556195" y="53376"/>
                </a:lnTo>
                <a:lnTo>
                  <a:pt x="3546046" y="43226"/>
                </a:lnTo>
                <a:lnTo>
                  <a:pt x="3539919" y="40690"/>
                </a:lnTo>
                <a:lnTo>
                  <a:pt x="3614927" y="40690"/>
                </a:lnTo>
                <a:lnTo>
                  <a:pt x="3614927" y="2916826"/>
                </a:lnTo>
                <a:close/>
              </a:path>
            </a:pathLst>
          </a:custGeom>
          <a:solidFill>
            <a:srgbClr val="000000">
              <a:alpha val="1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4759003" y="11199420"/>
            <a:ext cx="13405509" cy="11690339"/>
          </a:xfrm>
          <a:custGeom>
            <a:avLst/>
            <a:gdLst/>
            <a:ahLst/>
            <a:cxnLst/>
            <a:rect l="l" t="t" r="r" b="b"/>
            <a:pathLst>
              <a:path w="3517265" h="2893695">
                <a:moveTo>
                  <a:pt x="3487140" y="2893461"/>
                </a:moveTo>
                <a:lnTo>
                  <a:pt x="30060" y="2893461"/>
                </a:lnTo>
                <a:lnTo>
                  <a:pt x="25633" y="2892577"/>
                </a:lnTo>
                <a:lnTo>
                  <a:pt x="0" y="2863400"/>
                </a:lnTo>
                <a:lnTo>
                  <a:pt x="0" y="2858809"/>
                </a:lnTo>
                <a:lnTo>
                  <a:pt x="0" y="30060"/>
                </a:lnTo>
                <a:lnTo>
                  <a:pt x="25633" y="874"/>
                </a:lnTo>
                <a:lnTo>
                  <a:pt x="30060" y="0"/>
                </a:lnTo>
                <a:lnTo>
                  <a:pt x="3487140" y="0"/>
                </a:lnTo>
                <a:lnTo>
                  <a:pt x="3516318" y="25633"/>
                </a:lnTo>
                <a:lnTo>
                  <a:pt x="3517201" y="30060"/>
                </a:lnTo>
                <a:lnTo>
                  <a:pt x="3517201" y="2863400"/>
                </a:lnTo>
                <a:lnTo>
                  <a:pt x="3491567" y="2892577"/>
                </a:lnTo>
                <a:lnTo>
                  <a:pt x="3487140" y="289346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5254266" y="12809336"/>
            <a:ext cx="12415645" cy="71830"/>
          </a:xfrm>
          <a:custGeom>
            <a:avLst/>
            <a:gdLst/>
            <a:ahLst/>
            <a:cxnLst/>
            <a:rect l="l" t="t" r="r" b="b"/>
            <a:pathLst>
              <a:path w="3257550" h="17780">
                <a:moveTo>
                  <a:pt x="3257309" y="17326"/>
                </a:moveTo>
                <a:lnTo>
                  <a:pt x="0" y="17326"/>
                </a:lnTo>
                <a:lnTo>
                  <a:pt x="0" y="0"/>
                </a:lnTo>
                <a:lnTo>
                  <a:pt x="3257309" y="0"/>
                </a:lnTo>
                <a:lnTo>
                  <a:pt x="3257309" y="17326"/>
                </a:lnTo>
                <a:close/>
              </a:path>
            </a:pathLst>
          </a:custGeom>
          <a:solidFill>
            <a:srgbClr val="1A4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14567687" y="23457638"/>
            <a:ext cx="13778216" cy="6244083"/>
          </a:xfrm>
          <a:custGeom>
            <a:avLst/>
            <a:gdLst/>
            <a:ahLst/>
            <a:cxnLst/>
            <a:rect l="l" t="t" r="r" b="b"/>
            <a:pathLst>
              <a:path w="3615054" h="1545590">
                <a:moveTo>
                  <a:pt x="3614927" y="1545335"/>
                </a:moveTo>
                <a:lnTo>
                  <a:pt x="0" y="1545335"/>
                </a:lnTo>
                <a:lnTo>
                  <a:pt x="0" y="0"/>
                </a:lnTo>
                <a:lnTo>
                  <a:pt x="3614927" y="0"/>
                </a:lnTo>
                <a:lnTo>
                  <a:pt x="3614927" y="41123"/>
                </a:lnTo>
                <a:lnTo>
                  <a:pt x="77669" y="41123"/>
                </a:lnTo>
                <a:lnTo>
                  <a:pt x="71545" y="43662"/>
                </a:lnTo>
                <a:lnTo>
                  <a:pt x="61395" y="53809"/>
                </a:lnTo>
                <a:lnTo>
                  <a:pt x="58856" y="59935"/>
                </a:lnTo>
                <a:lnTo>
                  <a:pt x="58856" y="1451716"/>
                </a:lnTo>
                <a:lnTo>
                  <a:pt x="61395" y="1457843"/>
                </a:lnTo>
                <a:lnTo>
                  <a:pt x="71545" y="1467989"/>
                </a:lnTo>
                <a:lnTo>
                  <a:pt x="77669" y="1470528"/>
                </a:lnTo>
                <a:lnTo>
                  <a:pt x="3614927" y="1470528"/>
                </a:lnTo>
                <a:lnTo>
                  <a:pt x="3614927" y="1545335"/>
                </a:lnTo>
                <a:close/>
              </a:path>
              <a:path w="3615054" h="1545590">
                <a:moveTo>
                  <a:pt x="3614927" y="1470528"/>
                </a:moveTo>
                <a:lnTo>
                  <a:pt x="3539919" y="1470528"/>
                </a:lnTo>
                <a:lnTo>
                  <a:pt x="3546046" y="1467989"/>
                </a:lnTo>
                <a:lnTo>
                  <a:pt x="3556195" y="1457843"/>
                </a:lnTo>
                <a:lnTo>
                  <a:pt x="3558731" y="1451716"/>
                </a:lnTo>
                <a:lnTo>
                  <a:pt x="3558731" y="59935"/>
                </a:lnTo>
                <a:lnTo>
                  <a:pt x="3556195" y="53809"/>
                </a:lnTo>
                <a:lnTo>
                  <a:pt x="3546046" y="43662"/>
                </a:lnTo>
                <a:lnTo>
                  <a:pt x="3539919" y="41123"/>
                </a:lnTo>
                <a:lnTo>
                  <a:pt x="3614927" y="41123"/>
                </a:lnTo>
                <a:lnTo>
                  <a:pt x="3614927" y="1470528"/>
                </a:lnTo>
                <a:close/>
              </a:path>
            </a:pathLst>
          </a:custGeom>
          <a:solidFill>
            <a:srgbClr val="000000">
              <a:alpha val="101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14759003" y="23588781"/>
            <a:ext cx="13405509" cy="5846452"/>
          </a:xfrm>
          <a:custGeom>
            <a:avLst/>
            <a:gdLst/>
            <a:ahLst/>
            <a:cxnLst/>
            <a:rect l="l" t="t" r="r" b="b"/>
            <a:pathLst>
              <a:path w="3517265" h="1447165">
                <a:moveTo>
                  <a:pt x="3487140" y="1446730"/>
                </a:moveTo>
                <a:lnTo>
                  <a:pt x="30060" y="1446730"/>
                </a:lnTo>
                <a:lnTo>
                  <a:pt x="25633" y="1445847"/>
                </a:lnTo>
                <a:lnTo>
                  <a:pt x="0" y="1416669"/>
                </a:lnTo>
                <a:lnTo>
                  <a:pt x="0" y="1412078"/>
                </a:lnTo>
                <a:lnTo>
                  <a:pt x="0" y="30060"/>
                </a:lnTo>
                <a:lnTo>
                  <a:pt x="25633" y="874"/>
                </a:lnTo>
                <a:lnTo>
                  <a:pt x="30060" y="0"/>
                </a:lnTo>
                <a:lnTo>
                  <a:pt x="3487140" y="0"/>
                </a:lnTo>
                <a:lnTo>
                  <a:pt x="3516318" y="25633"/>
                </a:lnTo>
                <a:lnTo>
                  <a:pt x="3517201" y="30060"/>
                </a:lnTo>
                <a:lnTo>
                  <a:pt x="3517201" y="1416669"/>
                </a:lnTo>
                <a:lnTo>
                  <a:pt x="3491567" y="1445847"/>
                </a:lnTo>
                <a:lnTo>
                  <a:pt x="3487140" y="144673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15254266" y="25198693"/>
            <a:ext cx="12415645" cy="71830"/>
          </a:xfrm>
          <a:custGeom>
            <a:avLst/>
            <a:gdLst/>
            <a:ahLst/>
            <a:cxnLst/>
            <a:rect l="l" t="t" r="r" b="b"/>
            <a:pathLst>
              <a:path w="3257550" h="17779">
                <a:moveTo>
                  <a:pt x="3257309" y="17326"/>
                </a:moveTo>
                <a:lnTo>
                  <a:pt x="0" y="17326"/>
                </a:lnTo>
                <a:lnTo>
                  <a:pt x="0" y="0"/>
                </a:lnTo>
                <a:lnTo>
                  <a:pt x="3257309" y="0"/>
                </a:lnTo>
                <a:lnTo>
                  <a:pt x="3257309" y="17326"/>
                </a:lnTo>
                <a:close/>
              </a:path>
            </a:pathLst>
          </a:custGeom>
          <a:solidFill>
            <a:srgbClr val="1A4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15254266" y="31743359"/>
            <a:ext cx="12415645" cy="71830"/>
          </a:xfrm>
          <a:custGeom>
            <a:avLst/>
            <a:gdLst/>
            <a:ahLst/>
            <a:cxnLst/>
            <a:rect l="l" t="t" r="r" b="b"/>
            <a:pathLst>
              <a:path w="3257550" h="17779">
                <a:moveTo>
                  <a:pt x="3257309" y="17326"/>
                </a:moveTo>
                <a:lnTo>
                  <a:pt x="0" y="17326"/>
                </a:lnTo>
                <a:lnTo>
                  <a:pt x="0" y="0"/>
                </a:lnTo>
                <a:lnTo>
                  <a:pt x="3257309" y="0"/>
                </a:lnTo>
                <a:lnTo>
                  <a:pt x="3257309" y="17326"/>
                </a:lnTo>
                <a:close/>
              </a:path>
            </a:pathLst>
          </a:custGeom>
          <a:solidFill>
            <a:srgbClr val="1A4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40021" y="1728026"/>
            <a:ext cx="2592038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40021" y="9936147"/>
            <a:ext cx="2592038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9792145" y="40176593"/>
            <a:ext cx="921613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440023" y="40176593"/>
            <a:ext cx="662409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0736308" y="40176593"/>
            <a:ext cx="662409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742526">
        <a:defRPr>
          <a:latin typeface="+mn-lt"/>
          <a:ea typeface="+mn-ea"/>
          <a:cs typeface="+mn-cs"/>
        </a:defRPr>
      </a:lvl2pPr>
      <a:lvl3pPr marL="3485053">
        <a:defRPr>
          <a:latin typeface="+mn-lt"/>
          <a:ea typeface="+mn-ea"/>
          <a:cs typeface="+mn-cs"/>
        </a:defRPr>
      </a:lvl3pPr>
      <a:lvl4pPr marL="5227579">
        <a:defRPr>
          <a:latin typeface="+mn-lt"/>
          <a:ea typeface="+mn-ea"/>
          <a:cs typeface="+mn-cs"/>
        </a:defRPr>
      </a:lvl4pPr>
      <a:lvl5pPr marL="6970105">
        <a:defRPr>
          <a:latin typeface="+mn-lt"/>
          <a:ea typeface="+mn-ea"/>
          <a:cs typeface="+mn-cs"/>
        </a:defRPr>
      </a:lvl5pPr>
      <a:lvl6pPr marL="8712632">
        <a:defRPr>
          <a:latin typeface="+mn-lt"/>
          <a:ea typeface="+mn-ea"/>
          <a:cs typeface="+mn-cs"/>
        </a:defRPr>
      </a:lvl6pPr>
      <a:lvl7pPr marL="10455158">
        <a:defRPr>
          <a:latin typeface="+mn-lt"/>
          <a:ea typeface="+mn-ea"/>
          <a:cs typeface="+mn-cs"/>
        </a:defRPr>
      </a:lvl7pPr>
      <a:lvl8pPr marL="12197685">
        <a:defRPr>
          <a:latin typeface="+mn-lt"/>
          <a:ea typeface="+mn-ea"/>
          <a:cs typeface="+mn-cs"/>
        </a:defRPr>
      </a:lvl8pPr>
      <a:lvl9pPr marL="13940211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742526">
        <a:defRPr>
          <a:latin typeface="+mn-lt"/>
          <a:ea typeface="+mn-ea"/>
          <a:cs typeface="+mn-cs"/>
        </a:defRPr>
      </a:lvl2pPr>
      <a:lvl3pPr marL="3485053">
        <a:defRPr>
          <a:latin typeface="+mn-lt"/>
          <a:ea typeface="+mn-ea"/>
          <a:cs typeface="+mn-cs"/>
        </a:defRPr>
      </a:lvl3pPr>
      <a:lvl4pPr marL="5227579">
        <a:defRPr>
          <a:latin typeface="+mn-lt"/>
          <a:ea typeface="+mn-ea"/>
          <a:cs typeface="+mn-cs"/>
        </a:defRPr>
      </a:lvl4pPr>
      <a:lvl5pPr marL="6970105">
        <a:defRPr>
          <a:latin typeface="+mn-lt"/>
          <a:ea typeface="+mn-ea"/>
          <a:cs typeface="+mn-cs"/>
        </a:defRPr>
      </a:lvl5pPr>
      <a:lvl6pPr marL="8712632">
        <a:defRPr>
          <a:latin typeface="+mn-lt"/>
          <a:ea typeface="+mn-ea"/>
          <a:cs typeface="+mn-cs"/>
        </a:defRPr>
      </a:lvl6pPr>
      <a:lvl7pPr marL="10455158">
        <a:defRPr>
          <a:latin typeface="+mn-lt"/>
          <a:ea typeface="+mn-ea"/>
          <a:cs typeface="+mn-cs"/>
        </a:defRPr>
      </a:lvl7pPr>
      <a:lvl8pPr marL="12197685">
        <a:defRPr>
          <a:latin typeface="+mn-lt"/>
          <a:ea typeface="+mn-ea"/>
          <a:cs typeface="+mn-cs"/>
        </a:defRPr>
      </a:lvl8pPr>
      <a:lvl9pPr marL="1394021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67579" y="5360702"/>
            <a:ext cx="24112490" cy="3805290"/>
          </a:xfrm>
          <a:prstGeom prst="rect">
            <a:avLst/>
          </a:prstGeom>
        </p:spPr>
        <p:txBody>
          <a:bodyPr vert="horz" wrap="square" lIns="0" tIns="48404" rIns="0" bIns="0" rtlCol="0">
            <a:spAutoFit/>
          </a:bodyPr>
          <a:lstStyle/>
          <a:p>
            <a:pPr marL="48404" marR="19361" algn="ctr">
              <a:lnSpc>
                <a:spcPct val="116500"/>
              </a:lnSpc>
              <a:spcBef>
                <a:spcPts val="381"/>
              </a:spcBef>
            </a:pPr>
            <a:r>
              <a:rPr sz="4000" b="1" dirty="0">
                <a:solidFill>
                  <a:srgbClr val="FFFFFF"/>
                </a:solidFill>
                <a:latin typeface="Segoe UI"/>
                <a:cs typeface="Segoe UI"/>
              </a:rPr>
              <a:t>DESENVOLVIMENTO</a:t>
            </a:r>
            <a:r>
              <a:rPr sz="4000" b="1" spc="181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4000" b="1" dirty="0">
                <a:solidFill>
                  <a:srgbClr val="FFFFFF"/>
                </a:solidFill>
                <a:latin typeface="Segoe UI"/>
                <a:cs typeface="Segoe UI"/>
              </a:rPr>
              <a:t>DE</a:t>
            </a:r>
            <a:r>
              <a:rPr sz="4000" b="1" spc="181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4000" b="1" spc="133" dirty="0">
                <a:solidFill>
                  <a:srgbClr val="FFFFFF"/>
                </a:solidFill>
                <a:latin typeface="Segoe UI"/>
                <a:cs typeface="Segoe UI"/>
              </a:rPr>
              <a:t>HIDROGÉIS </a:t>
            </a:r>
            <a:r>
              <a:rPr sz="4000" b="1" spc="172" dirty="0">
                <a:solidFill>
                  <a:srgbClr val="FFFFFF"/>
                </a:solidFill>
                <a:latin typeface="Segoe UI"/>
                <a:cs typeface="Segoe UI"/>
              </a:rPr>
              <a:t>NANOCOMPÓSITOS</a:t>
            </a:r>
            <a:r>
              <a:rPr sz="4000" b="1" spc="648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4000" b="1" dirty="0">
                <a:solidFill>
                  <a:srgbClr val="FFFFFF"/>
                </a:solidFill>
                <a:latin typeface="Segoe UI"/>
                <a:cs typeface="Segoe UI"/>
              </a:rPr>
              <a:t>PARA</a:t>
            </a:r>
            <a:r>
              <a:rPr sz="4000" b="1" spc="667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4000" b="1" spc="191" dirty="0">
                <a:solidFill>
                  <a:srgbClr val="FFFFFF"/>
                </a:solidFill>
                <a:latin typeface="Segoe UI"/>
                <a:cs typeface="Segoe UI"/>
              </a:rPr>
              <a:t>ENCAPSULAMENTO</a:t>
            </a:r>
            <a:r>
              <a:rPr sz="4000" b="1" spc="686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4000" b="1" spc="-95" dirty="0">
                <a:solidFill>
                  <a:srgbClr val="FFFFFF"/>
                </a:solidFill>
                <a:latin typeface="Segoe UI"/>
                <a:cs typeface="Segoe UI"/>
              </a:rPr>
              <a:t>DE </a:t>
            </a:r>
            <a:r>
              <a:rPr sz="4000" b="1" spc="152" dirty="0">
                <a:solidFill>
                  <a:srgbClr val="FFFFFF"/>
                </a:solidFill>
                <a:latin typeface="Segoe UI"/>
                <a:cs typeface="Segoe UI"/>
              </a:rPr>
              <a:t>EXOSSOMOS</a:t>
            </a:r>
            <a:endParaRPr sz="4000" dirty="0">
              <a:latin typeface="Segoe UI"/>
              <a:cs typeface="Segoe UI"/>
            </a:endParaRPr>
          </a:p>
          <a:p>
            <a:pPr marR="111324" algn="ctr">
              <a:spcBef>
                <a:spcPts val="5641"/>
              </a:spcBef>
            </a:pPr>
            <a:r>
              <a:rPr sz="4800" b="1" dirty="0">
                <a:solidFill>
                  <a:srgbClr val="FFFFFF"/>
                </a:solidFill>
                <a:latin typeface="Segoe UI"/>
                <a:cs typeface="Segoe UI"/>
              </a:rPr>
              <a:t>F</a:t>
            </a:r>
            <a:r>
              <a:rPr lang="pt-BR" sz="4800" b="1" dirty="0">
                <a:solidFill>
                  <a:srgbClr val="FFFFFF"/>
                </a:solidFill>
                <a:latin typeface="Segoe UI"/>
                <a:cs typeface="Segoe UI"/>
              </a:rPr>
              <a:t>A</a:t>
            </a:r>
            <a:r>
              <a:rPr sz="4800" b="1" dirty="0">
                <a:solidFill>
                  <a:srgbClr val="FFFFFF"/>
                </a:solidFill>
                <a:latin typeface="Segoe UI"/>
                <a:cs typeface="Segoe UI"/>
              </a:rPr>
              <a:t>bio</a:t>
            </a:r>
            <a:r>
              <a:rPr sz="4800" b="1" spc="-133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4800" b="1" dirty="0">
                <a:solidFill>
                  <a:srgbClr val="FFFFFF"/>
                </a:solidFill>
                <a:latin typeface="Segoe UI"/>
                <a:cs typeface="Segoe UI"/>
              </a:rPr>
              <a:t>Dantas,</a:t>
            </a:r>
            <a:r>
              <a:rPr sz="4800" b="1" spc="-114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4800" b="1" dirty="0">
                <a:solidFill>
                  <a:srgbClr val="FFFFFF"/>
                </a:solidFill>
                <a:latin typeface="Segoe UI"/>
                <a:cs typeface="Segoe UI"/>
              </a:rPr>
              <a:t>Colaboradores</a:t>
            </a:r>
            <a:r>
              <a:rPr sz="4800" b="1" spc="-114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4800" b="1" spc="-38" dirty="0">
                <a:solidFill>
                  <a:srgbClr val="FFFFFF"/>
                </a:solidFill>
                <a:latin typeface="Segoe UI"/>
                <a:cs typeface="Segoe UI"/>
              </a:rPr>
              <a:t>Acadêmicos</a:t>
            </a:r>
            <a:endParaRPr sz="4800" dirty="0">
              <a:latin typeface="Segoe UI"/>
              <a:cs typeface="Segoe UI"/>
            </a:endParaRPr>
          </a:p>
          <a:p>
            <a:pPr marR="191194" algn="ctr">
              <a:spcBef>
                <a:spcPts val="1906"/>
              </a:spcBef>
            </a:pPr>
            <a:r>
              <a:rPr sz="4000" dirty="0">
                <a:solidFill>
                  <a:srgbClr val="FFFFFF"/>
                </a:solidFill>
                <a:latin typeface="Segoe UI"/>
                <a:cs typeface="Segoe UI"/>
              </a:rPr>
              <a:t>Departamento</a:t>
            </a:r>
            <a:r>
              <a:rPr sz="4000" spc="191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4000" dirty="0">
                <a:solidFill>
                  <a:srgbClr val="FFFFFF"/>
                </a:solidFill>
                <a:latin typeface="Segoe UI"/>
                <a:cs typeface="Segoe UI"/>
              </a:rPr>
              <a:t>de</a:t>
            </a:r>
            <a:r>
              <a:rPr sz="4000" spc="191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4000" dirty="0">
                <a:solidFill>
                  <a:srgbClr val="FFFFFF"/>
                </a:solidFill>
                <a:latin typeface="Segoe UI"/>
                <a:cs typeface="Segoe UI"/>
              </a:rPr>
              <a:t>Engenharia</a:t>
            </a:r>
            <a:r>
              <a:rPr sz="4000" spc="21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4000" dirty="0">
                <a:solidFill>
                  <a:srgbClr val="FFFFFF"/>
                </a:solidFill>
                <a:latin typeface="Segoe UI"/>
                <a:cs typeface="Segoe UI"/>
              </a:rPr>
              <a:t>Química</a:t>
            </a:r>
            <a:r>
              <a:rPr sz="4000" spc="191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4000" dirty="0">
                <a:solidFill>
                  <a:srgbClr val="FFFFFF"/>
                </a:solidFill>
                <a:latin typeface="Segoe UI"/>
                <a:cs typeface="Segoe UI"/>
              </a:rPr>
              <a:t>/</a:t>
            </a:r>
            <a:r>
              <a:rPr sz="4000" spc="191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4000" spc="-38" dirty="0">
                <a:solidFill>
                  <a:srgbClr val="FFFFFF"/>
                </a:solidFill>
                <a:latin typeface="Segoe UI"/>
                <a:cs typeface="Segoe UI"/>
              </a:rPr>
              <a:t>Biotecnologia</a:t>
            </a:r>
            <a:endParaRPr sz="4000" dirty="0">
              <a:latin typeface="Segoe UI"/>
              <a:cs typeface="Segoe U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07224" y="11760629"/>
            <a:ext cx="4189373" cy="791802"/>
          </a:xfrm>
          <a:prstGeom prst="rect">
            <a:avLst/>
          </a:prstGeom>
        </p:spPr>
        <p:txBody>
          <a:bodyPr vert="horz" wrap="square" lIns="0" tIns="58085" rIns="0" bIns="0" rtlCol="0">
            <a:spAutoFit/>
          </a:bodyPr>
          <a:lstStyle/>
          <a:p>
            <a:pPr marL="48404">
              <a:spcBef>
                <a:spcPts val="457"/>
              </a:spcBef>
            </a:pPr>
            <a:r>
              <a:rPr sz="4764" b="1" spc="-38" dirty="0">
                <a:solidFill>
                  <a:srgbClr val="1A4971"/>
                </a:solidFill>
                <a:latin typeface="Segoe UI"/>
                <a:cs typeface="Segoe UI"/>
              </a:rPr>
              <a:t>INTRODUÇÃO</a:t>
            </a:r>
            <a:endParaRPr sz="4764">
              <a:latin typeface="Segoe UI"/>
              <a:cs typeface="Segoe U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7224" y="13775572"/>
            <a:ext cx="12529395" cy="3114414"/>
          </a:xfrm>
          <a:prstGeom prst="rect">
            <a:avLst/>
          </a:prstGeom>
        </p:spPr>
        <p:txBody>
          <a:bodyPr vert="horz" wrap="square" lIns="0" tIns="55661" rIns="0" bIns="0" rtlCol="0">
            <a:spAutoFit/>
          </a:bodyPr>
          <a:lstStyle/>
          <a:p>
            <a:pPr marL="48404" marR="19361" algn="just">
              <a:lnSpc>
                <a:spcPct val="118400"/>
              </a:lnSpc>
              <a:spcBef>
                <a:spcPts val="434"/>
              </a:spcBef>
            </a:pP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O</a:t>
            </a:r>
            <a:r>
              <a:rPr sz="3430" spc="162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desenvolvimento</a:t>
            </a:r>
            <a:r>
              <a:rPr sz="3430" spc="163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de</a:t>
            </a:r>
            <a:r>
              <a:rPr sz="3430" spc="163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novos</a:t>
            </a:r>
            <a:r>
              <a:rPr sz="3430" spc="162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biomateriais</a:t>
            </a:r>
            <a:r>
              <a:rPr sz="3430" spc="163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tem</a:t>
            </a:r>
            <a:r>
              <a:rPr sz="3430" spc="163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focado</a:t>
            </a:r>
            <a:r>
              <a:rPr sz="3430" spc="162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95" dirty="0">
                <a:solidFill>
                  <a:srgbClr val="333333"/>
                </a:solidFill>
                <a:latin typeface="Segoe UI"/>
                <a:cs typeface="Segoe UI"/>
              </a:rPr>
              <a:t>na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integração</a:t>
            </a:r>
            <a:r>
              <a:rPr sz="3430" spc="83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de</a:t>
            </a:r>
            <a:r>
              <a:rPr sz="3430" spc="85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nanotecnologia</a:t>
            </a:r>
            <a:r>
              <a:rPr sz="3430" spc="85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com</a:t>
            </a:r>
            <a:r>
              <a:rPr sz="3430" spc="85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polímeros</a:t>
            </a:r>
            <a:r>
              <a:rPr sz="3430" spc="85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38" dirty="0">
                <a:solidFill>
                  <a:srgbClr val="333333"/>
                </a:solidFill>
                <a:latin typeface="Segoe UI"/>
                <a:cs typeface="Segoe UI"/>
              </a:rPr>
              <a:t>biocompatíveis.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Exossomos</a:t>
            </a:r>
            <a:r>
              <a:rPr sz="3430" spc="85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representam</a:t>
            </a:r>
            <a:r>
              <a:rPr sz="3430" spc="85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uma</a:t>
            </a:r>
            <a:r>
              <a:rPr sz="3430" spc="873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fronteira</a:t>
            </a:r>
            <a:r>
              <a:rPr sz="3430" spc="85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promissora</a:t>
            </a:r>
            <a:r>
              <a:rPr sz="3430" spc="873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na</a:t>
            </a:r>
            <a:r>
              <a:rPr sz="3430" spc="85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38" dirty="0">
                <a:solidFill>
                  <a:srgbClr val="333333"/>
                </a:solidFill>
                <a:latin typeface="Segoe UI"/>
                <a:cs typeface="Segoe UI"/>
              </a:rPr>
              <a:t>terapia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celular,</a:t>
            </a:r>
            <a:r>
              <a:rPr sz="3430" spc="186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exigindo</a:t>
            </a:r>
            <a:r>
              <a:rPr sz="3430" spc="186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matrizes</a:t>
            </a:r>
            <a:r>
              <a:rPr sz="3430" spc="186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que</a:t>
            </a:r>
            <a:r>
              <a:rPr sz="3430" spc="186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preservem</a:t>
            </a:r>
            <a:r>
              <a:rPr sz="3430" spc="186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sua</a:t>
            </a:r>
            <a:r>
              <a:rPr sz="3430" spc="186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38" dirty="0">
                <a:solidFill>
                  <a:srgbClr val="333333"/>
                </a:solidFill>
                <a:latin typeface="Segoe UI"/>
                <a:cs typeface="Segoe UI"/>
              </a:rPr>
              <a:t>integridade biológica.</a:t>
            </a:r>
            <a:endParaRPr sz="3430" dirty="0">
              <a:latin typeface="Segoe UI"/>
              <a:cs typeface="Segoe U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87698" y="17605473"/>
            <a:ext cx="12316417" cy="1887835"/>
          </a:xfrm>
          <a:prstGeom prst="rect">
            <a:avLst/>
          </a:prstGeom>
        </p:spPr>
        <p:txBody>
          <a:bodyPr vert="horz" wrap="square" lIns="0" tIns="45984" rIns="0" bIns="0" rtlCol="0">
            <a:spAutoFit/>
          </a:bodyPr>
          <a:lstStyle/>
          <a:p>
            <a:pPr marL="329144" marR="479195">
              <a:lnSpc>
                <a:spcPct val="120000"/>
              </a:lnSpc>
              <a:spcBef>
                <a:spcPts val="362"/>
              </a:spcBef>
            </a:pPr>
            <a:r>
              <a:rPr sz="3430" b="1" dirty="0">
                <a:solidFill>
                  <a:srgbClr val="333333"/>
                </a:solidFill>
                <a:latin typeface="Segoe UI"/>
                <a:cs typeface="Segoe UI"/>
              </a:rPr>
              <a:t>Problema:</a:t>
            </a:r>
            <a:r>
              <a:rPr sz="3430" b="1" spc="3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A</a:t>
            </a:r>
            <a:r>
              <a:rPr sz="3430" spc="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rápida</a:t>
            </a:r>
            <a:r>
              <a:rPr sz="3430" spc="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degradação</a:t>
            </a:r>
            <a:r>
              <a:rPr sz="3430" spc="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de</a:t>
            </a:r>
            <a:r>
              <a:rPr sz="3430" spc="3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vesículas</a:t>
            </a:r>
            <a:r>
              <a:rPr sz="3430" spc="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38" dirty="0">
                <a:solidFill>
                  <a:srgbClr val="333333"/>
                </a:solidFill>
                <a:latin typeface="Segoe UI"/>
                <a:cs typeface="Segoe UI"/>
              </a:rPr>
              <a:t>extracelulares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in</a:t>
            </a:r>
            <a:r>
              <a:rPr sz="3430" spc="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vivo</a:t>
            </a:r>
            <a:r>
              <a:rPr sz="3430" spc="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limita</a:t>
            </a:r>
            <a:r>
              <a:rPr sz="3430" spc="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a</a:t>
            </a:r>
            <a:r>
              <a:rPr sz="3430" spc="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eficácia</a:t>
            </a:r>
            <a:r>
              <a:rPr sz="3430" spc="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terapêutica</a:t>
            </a:r>
            <a:r>
              <a:rPr sz="3430" spc="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em</a:t>
            </a:r>
            <a:r>
              <a:rPr sz="3430" spc="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38" dirty="0">
                <a:solidFill>
                  <a:srgbClr val="333333"/>
                </a:solidFill>
                <a:latin typeface="Segoe UI"/>
                <a:cs typeface="Segoe UI"/>
              </a:rPr>
              <a:t>tratamentos prolongados.</a:t>
            </a:r>
            <a:endParaRPr sz="3430">
              <a:latin typeface="Segoe UI"/>
              <a:cs typeface="Segoe U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7224" y="21886844"/>
            <a:ext cx="3347142" cy="791802"/>
          </a:xfrm>
          <a:prstGeom prst="rect">
            <a:avLst/>
          </a:prstGeom>
        </p:spPr>
        <p:txBody>
          <a:bodyPr vert="horz" wrap="square" lIns="0" tIns="58085" rIns="0" bIns="0" rtlCol="0">
            <a:spAutoFit/>
          </a:bodyPr>
          <a:lstStyle/>
          <a:p>
            <a:pPr marL="48404">
              <a:spcBef>
                <a:spcPts val="457"/>
              </a:spcBef>
            </a:pPr>
            <a:r>
              <a:rPr sz="4764" b="1" spc="-38" dirty="0">
                <a:solidFill>
                  <a:srgbClr val="1A4971"/>
                </a:solidFill>
                <a:latin typeface="Segoe UI"/>
                <a:cs typeface="Segoe UI"/>
              </a:rPr>
              <a:t>OBJETIVOS</a:t>
            </a:r>
            <a:endParaRPr sz="4764">
              <a:latin typeface="Segoe UI"/>
              <a:cs typeface="Segoe U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287698" y="23740414"/>
            <a:ext cx="166994" cy="166994"/>
          </a:xfrm>
          <a:custGeom>
            <a:avLst/>
            <a:gdLst/>
            <a:ahLst/>
            <a:cxnLst/>
            <a:rect l="l" t="t" r="r" b="b"/>
            <a:pathLst>
              <a:path w="43814" h="43814">
                <a:moveTo>
                  <a:pt x="24533" y="43315"/>
                </a:moveTo>
                <a:lnTo>
                  <a:pt x="18781" y="43315"/>
                </a:lnTo>
                <a:lnTo>
                  <a:pt x="16026" y="42769"/>
                </a:lnTo>
                <a:lnTo>
                  <a:pt x="0" y="24525"/>
                </a:lnTo>
                <a:lnTo>
                  <a:pt x="0" y="18781"/>
                </a:lnTo>
                <a:lnTo>
                  <a:pt x="18781" y="0"/>
                </a:lnTo>
                <a:lnTo>
                  <a:pt x="24533" y="0"/>
                </a:lnTo>
                <a:lnTo>
                  <a:pt x="43315" y="18781"/>
                </a:lnTo>
                <a:lnTo>
                  <a:pt x="43315" y="21657"/>
                </a:lnTo>
                <a:lnTo>
                  <a:pt x="43315" y="24525"/>
                </a:lnTo>
                <a:lnTo>
                  <a:pt x="27288" y="42769"/>
                </a:lnTo>
                <a:lnTo>
                  <a:pt x="24533" y="43315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87698" y="25127164"/>
            <a:ext cx="166994" cy="166994"/>
          </a:xfrm>
          <a:custGeom>
            <a:avLst/>
            <a:gdLst/>
            <a:ahLst/>
            <a:cxnLst/>
            <a:rect l="l" t="t" r="r" b="b"/>
            <a:pathLst>
              <a:path w="43814" h="43814">
                <a:moveTo>
                  <a:pt x="24533" y="43315"/>
                </a:moveTo>
                <a:lnTo>
                  <a:pt x="18781" y="43315"/>
                </a:lnTo>
                <a:lnTo>
                  <a:pt x="16026" y="42760"/>
                </a:lnTo>
                <a:lnTo>
                  <a:pt x="0" y="24525"/>
                </a:lnTo>
                <a:lnTo>
                  <a:pt x="0" y="18781"/>
                </a:lnTo>
                <a:lnTo>
                  <a:pt x="18781" y="0"/>
                </a:lnTo>
                <a:lnTo>
                  <a:pt x="24533" y="0"/>
                </a:lnTo>
                <a:lnTo>
                  <a:pt x="43315" y="18781"/>
                </a:lnTo>
                <a:lnTo>
                  <a:pt x="43315" y="21657"/>
                </a:lnTo>
                <a:lnTo>
                  <a:pt x="43315" y="24525"/>
                </a:lnTo>
                <a:lnTo>
                  <a:pt x="27288" y="42760"/>
                </a:lnTo>
                <a:lnTo>
                  <a:pt x="24533" y="43315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87698" y="26546935"/>
            <a:ext cx="166994" cy="166994"/>
          </a:xfrm>
          <a:custGeom>
            <a:avLst/>
            <a:gdLst/>
            <a:ahLst/>
            <a:cxnLst/>
            <a:rect l="l" t="t" r="r" b="b"/>
            <a:pathLst>
              <a:path w="43814" h="43815">
                <a:moveTo>
                  <a:pt x="24533" y="43315"/>
                </a:moveTo>
                <a:lnTo>
                  <a:pt x="18781" y="43315"/>
                </a:lnTo>
                <a:lnTo>
                  <a:pt x="16026" y="42769"/>
                </a:lnTo>
                <a:lnTo>
                  <a:pt x="0" y="24525"/>
                </a:lnTo>
                <a:lnTo>
                  <a:pt x="0" y="18781"/>
                </a:lnTo>
                <a:lnTo>
                  <a:pt x="18781" y="0"/>
                </a:lnTo>
                <a:lnTo>
                  <a:pt x="24533" y="0"/>
                </a:lnTo>
                <a:lnTo>
                  <a:pt x="43315" y="18781"/>
                </a:lnTo>
                <a:lnTo>
                  <a:pt x="43315" y="21657"/>
                </a:lnTo>
                <a:lnTo>
                  <a:pt x="43315" y="24525"/>
                </a:lnTo>
                <a:lnTo>
                  <a:pt x="27288" y="42769"/>
                </a:lnTo>
                <a:lnTo>
                  <a:pt x="24533" y="43315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767579" y="23383842"/>
            <a:ext cx="10905438" cy="4065931"/>
          </a:xfrm>
          <a:prstGeom prst="rect">
            <a:avLst/>
          </a:prstGeom>
        </p:spPr>
        <p:txBody>
          <a:bodyPr vert="horz" wrap="square" lIns="0" tIns="45984" rIns="0" bIns="0" rtlCol="0">
            <a:spAutoFit/>
          </a:bodyPr>
          <a:lstStyle/>
          <a:p>
            <a:pPr marL="48404" marR="275900">
              <a:lnSpc>
                <a:spcPct val="120000"/>
              </a:lnSpc>
              <a:spcBef>
                <a:spcPts val="362"/>
              </a:spcBef>
            </a:pP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Sintetizar</a:t>
            </a:r>
            <a:r>
              <a:rPr sz="3430" spc="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blendas</a:t>
            </a:r>
            <a:r>
              <a:rPr sz="3430" spc="76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poliméricas</a:t>
            </a:r>
            <a:r>
              <a:rPr sz="3430" spc="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de</a:t>
            </a:r>
            <a:r>
              <a:rPr sz="3430" spc="76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alto</a:t>
            </a:r>
            <a:r>
              <a:rPr sz="3430" spc="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desempenho</a:t>
            </a:r>
            <a:r>
              <a:rPr sz="3430" spc="76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95" dirty="0">
                <a:solidFill>
                  <a:srgbClr val="333333"/>
                </a:solidFill>
                <a:latin typeface="Segoe UI"/>
                <a:cs typeface="Segoe UI"/>
              </a:rPr>
              <a:t>via </a:t>
            </a:r>
            <a:r>
              <a:rPr sz="3430" spc="-38" dirty="0">
                <a:solidFill>
                  <a:srgbClr val="333333"/>
                </a:solidFill>
                <a:latin typeface="Segoe UI"/>
                <a:cs typeface="Segoe UI"/>
              </a:rPr>
              <a:t>extrusão.</a:t>
            </a:r>
            <a:endParaRPr sz="3430" dirty="0">
              <a:latin typeface="Segoe UI"/>
              <a:cs typeface="Segoe UI"/>
            </a:endParaRPr>
          </a:p>
          <a:p>
            <a:pPr marL="48404" marR="19361">
              <a:lnSpc>
                <a:spcPct val="120000"/>
              </a:lnSpc>
              <a:spcBef>
                <a:spcPts val="1048"/>
              </a:spcBef>
            </a:pP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Avaliar</a:t>
            </a:r>
            <a:r>
              <a:rPr sz="3430" spc="3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a</a:t>
            </a:r>
            <a:r>
              <a:rPr sz="3430" spc="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cinética</a:t>
            </a:r>
            <a:r>
              <a:rPr sz="3430" spc="3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de</a:t>
            </a:r>
            <a:r>
              <a:rPr sz="3430" spc="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liberação</a:t>
            </a:r>
            <a:r>
              <a:rPr sz="3430" spc="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de</a:t>
            </a:r>
            <a:r>
              <a:rPr sz="3430" spc="3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nanoencapsulados</a:t>
            </a:r>
            <a:r>
              <a:rPr sz="3430" spc="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95" dirty="0">
                <a:solidFill>
                  <a:srgbClr val="333333"/>
                </a:solidFill>
                <a:latin typeface="Segoe UI"/>
                <a:cs typeface="Segoe UI"/>
              </a:rPr>
              <a:t>em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matrizes</a:t>
            </a:r>
            <a:r>
              <a:rPr sz="3430" spc="1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de</a:t>
            </a:r>
            <a:r>
              <a:rPr sz="3430" spc="1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38" dirty="0">
                <a:solidFill>
                  <a:srgbClr val="333333"/>
                </a:solidFill>
                <a:latin typeface="Segoe UI"/>
                <a:cs typeface="Segoe UI"/>
              </a:rPr>
              <a:t>hidrogel.</a:t>
            </a:r>
            <a:endParaRPr sz="3430" dirty="0">
              <a:latin typeface="Segoe UI"/>
              <a:cs typeface="Segoe UI"/>
            </a:endParaRPr>
          </a:p>
          <a:p>
            <a:pPr marL="48404" marR="302522">
              <a:lnSpc>
                <a:spcPct val="113700"/>
              </a:lnSpc>
              <a:spcBef>
                <a:spcPts val="1559"/>
              </a:spcBef>
            </a:pP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Otimizar</a:t>
            </a:r>
            <a:r>
              <a:rPr sz="3430" spc="76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a</a:t>
            </a:r>
            <a:r>
              <a:rPr sz="3430" spc="76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estabilidade</a:t>
            </a:r>
            <a:r>
              <a:rPr sz="3430" spc="9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térmica</a:t>
            </a:r>
            <a:r>
              <a:rPr sz="3430" spc="76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de</a:t>
            </a:r>
            <a:r>
              <a:rPr sz="3430" spc="9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bioativos</a:t>
            </a:r>
            <a:r>
              <a:rPr sz="3430" spc="76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durante</a:t>
            </a:r>
            <a:r>
              <a:rPr sz="3430" spc="9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191" dirty="0">
                <a:solidFill>
                  <a:srgbClr val="333333"/>
                </a:solidFill>
                <a:latin typeface="Segoe UI"/>
                <a:cs typeface="Segoe UI"/>
              </a:rPr>
              <a:t>o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 processo </a:t>
            </a:r>
            <a:r>
              <a:rPr sz="3430" spc="-38" dirty="0">
                <a:solidFill>
                  <a:srgbClr val="333333"/>
                </a:solidFill>
                <a:latin typeface="Segoe UI"/>
                <a:cs typeface="Segoe UI"/>
              </a:rPr>
              <a:t>industrial.</a:t>
            </a:r>
            <a:endParaRPr sz="3430" dirty="0">
              <a:latin typeface="Segoe UI"/>
              <a:cs typeface="Segoe U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07254" y="29349175"/>
            <a:ext cx="4581446" cy="791802"/>
          </a:xfrm>
          <a:prstGeom prst="rect">
            <a:avLst/>
          </a:prstGeom>
        </p:spPr>
        <p:txBody>
          <a:bodyPr vert="horz" wrap="square" lIns="0" tIns="58085" rIns="0" bIns="0" rtlCol="0">
            <a:spAutoFit/>
          </a:bodyPr>
          <a:lstStyle/>
          <a:p>
            <a:pPr marL="48404">
              <a:spcBef>
                <a:spcPts val="457"/>
              </a:spcBef>
            </a:pPr>
            <a:r>
              <a:rPr sz="4764" b="1" spc="-38" dirty="0">
                <a:solidFill>
                  <a:srgbClr val="1A4971"/>
                </a:solidFill>
                <a:latin typeface="Segoe UI"/>
                <a:cs typeface="Segoe UI"/>
              </a:rPr>
              <a:t>METODOLOGIA</a:t>
            </a:r>
            <a:endParaRPr sz="4764">
              <a:latin typeface="Segoe UI"/>
              <a:cs typeface="Segoe U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07254" y="30878698"/>
            <a:ext cx="12529395" cy="1829635"/>
          </a:xfrm>
          <a:prstGeom prst="rect">
            <a:avLst/>
          </a:prstGeom>
        </p:spPr>
        <p:txBody>
          <a:bodyPr vert="horz" wrap="square" lIns="0" tIns="31463" rIns="0" bIns="0" rtlCol="0">
            <a:spAutoFit/>
          </a:bodyPr>
          <a:lstStyle/>
          <a:p>
            <a:pPr marL="48404" marR="19361" algn="just">
              <a:lnSpc>
                <a:spcPct val="116799"/>
              </a:lnSpc>
              <a:spcBef>
                <a:spcPts val="248"/>
              </a:spcBef>
            </a:pP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A</a:t>
            </a:r>
            <a:r>
              <a:rPr sz="3430" spc="953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técnica</a:t>
            </a:r>
            <a:r>
              <a:rPr sz="3430" spc="96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utilizada</a:t>
            </a:r>
            <a:r>
              <a:rPr sz="3430" spc="96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baseou-se</a:t>
            </a:r>
            <a:r>
              <a:rPr sz="3430" spc="953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no</a:t>
            </a:r>
            <a:r>
              <a:rPr sz="3430" spc="96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uso</a:t>
            </a:r>
            <a:r>
              <a:rPr sz="3430" spc="96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de</a:t>
            </a:r>
            <a:r>
              <a:rPr sz="3430" spc="953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uma</a:t>
            </a:r>
            <a:r>
              <a:rPr sz="3430" spc="96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b="1" dirty="0">
                <a:solidFill>
                  <a:srgbClr val="333333"/>
                </a:solidFill>
                <a:latin typeface="Segoe UI"/>
                <a:cs typeface="Segoe UI"/>
              </a:rPr>
              <a:t>extrusora</a:t>
            </a:r>
            <a:r>
              <a:rPr sz="3430" b="1" spc="96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b="1" spc="-133" dirty="0">
                <a:solidFill>
                  <a:srgbClr val="333333"/>
                </a:solidFill>
                <a:latin typeface="Segoe UI"/>
                <a:cs typeface="Segoe UI"/>
              </a:rPr>
              <a:t>de </a:t>
            </a:r>
            <a:r>
              <a:rPr sz="3430" b="1" dirty="0">
                <a:solidFill>
                  <a:srgbClr val="333333"/>
                </a:solidFill>
                <a:latin typeface="Segoe UI"/>
                <a:cs typeface="Segoe UI"/>
              </a:rPr>
              <a:t>rosca</a:t>
            </a:r>
            <a:r>
              <a:rPr sz="3430" b="1" spc="4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b="1" dirty="0">
                <a:solidFill>
                  <a:srgbClr val="333333"/>
                </a:solidFill>
                <a:latin typeface="Segoe UI"/>
                <a:cs typeface="Segoe UI"/>
              </a:rPr>
              <a:t>dupla</a:t>
            </a:r>
            <a:r>
              <a:rPr sz="3430" b="1" spc="476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para</a:t>
            </a:r>
            <a:r>
              <a:rPr sz="3430" spc="49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a</a:t>
            </a:r>
            <a:r>
              <a:rPr sz="3430" spc="49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homogeneização</a:t>
            </a:r>
            <a:r>
              <a:rPr sz="3430" spc="476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das</a:t>
            </a:r>
            <a:r>
              <a:rPr sz="3430" spc="49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blendas</a:t>
            </a:r>
            <a:r>
              <a:rPr sz="3430" spc="49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38" dirty="0">
                <a:solidFill>
                  <a:srgbClr val="333333"/>
                </a:solidFill>
                <a:latin typeface="Segoe UI"/>
                <a:cs typeface="Segoe UI"/>
              </a:rPr>
              <a:t>poliméricas,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seguida</a:t>
            </a:r>
            <a:r>
              <a:rPr sz="3430" spc="3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de</a:t>
            </a:r>
            <a:r>
              <a:rPr sz="3430" spc="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reticulação</a:t>
            </a:r>
            <a:r>
              <a:rPr sz="3430" spc="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química</a:t>
            </a:r>
            <a:r>
              <a:rPr sz="3430" spc="3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para</a:t>
            </a:r>
            <a:r>
              <a:rPr sz="3430" spc="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formação</a:t>
            </a:r>
            <a:r>
              <a:rPr sz="3430" spc="5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do</a:t>
            </a:r>
            <a:r>
              <a:rPr sz="3430" spc="3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38" dirty="0">
                <a:solidFill>
                  <a:srgbClr val="333333"/>
                </a:solidFill>
                <a:latin typeface="Segoe UI"/>
                <a:cs typeface="Segoe UI"/>
              </a:rPr>
              <a:t>hidrogel.</a:t>
            </a:r>
            <a:endParaRPr sz="3430">
              <a:latin typeface="Segoe UI"/>
              <a:cs typeface="Segoe U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72135" y="33266077"/>
            <a:ext cx="12480991" cy="2371355"/>
          </a:xfrm>
          <a:prstGeom prst="rect">
            <a:avLst/>
          </a:prstGeom>
          <a:solidFill>
            <a:srgbClr val="DDDDDD"/>
          </a:solidFill>
          <a:ln w="8663">
            <a:solidFill>
              <a:srgbClr val="999999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4192" dirty="0">
              <a:latin typeface="Times New Roman"/>
              <a:cs typeface="Times New Roman"/>
            </a:endParaRPr>
          </a:p>
          <a:p>
            <a:pPr>
              <a:spcBef>
                <a:spcPts val="3449"/>
              </a:spcBef>
            </a:pPr>
            <a:endParaRPr sz="4192" dirty="0">
              <a:latin typeface="Times New Roman"/>
              <a:cs typeface="Times New Roman"/>
            </a:endParaRPr>
          </a:p>
          <a:p>
            <a:pPr marL="566321"/>
            <a:r>
              <a:rPr sz="4192" i="1" spc="-38" dirty="0">
                <a:solidFill>
                  <a:srgbClr val="666666"/>
                </a:solidFill>
                <a:latin typeface="Segoe UI"/>
                <a:cs typeface="Segoe UI"/>
              </a:rPr>
              <a:t>Fluxograma</a:t>
            </a:r>
            <a:r>
              <a:rPr sz="4192" i="1" spc="-114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4192" i="1" dirty="0">
                <a:solidFill>
                  <a:srgbClr val="666666"/>
                </a:solidFill>
                <a:latin typeface="Segoe UI"/>
                <a:cs typeface="Segoe UI"/>
              </a:rPr>
              <a:t>do</a:t>
            </a:r>
            <a:r>
              <a:rPr sz="4192" i="1" spc="-9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4192" i="1" spc="-38" dirty="0">
                <a:solidFill>
                  <a:srgbClr val="666666"/>
                </a:solidFill>
                <a:latin typeface="Segoe UI"/>
                <a:cs typeface="Segoe UI"/>
              </a:rPr>
              <a:t>Processo</a:t>
            </a:r>
            <a:r>
              <a:rPr sz="4192" i="1" spc="-9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4192" i="1" dirty="0">
                <a:solidFill>
                  <a:srgbClr val="666666"/>
                </a:solidFill>
                <a:latin typeface="Segoe UI"/>
                <a:cs typeface="Segoe UI"/>
              </a:rPr>
              <a:t>de</a:t>
            </a:r>
            <a:r>
              <a:rPr sz="4192" i="1" spc="-9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4192" i="1" dirty="0">
                <a:solidFill>
                  <a:srgbClr val="666666"/>
                </a:solidFill>
                <a:latin typeface="Segoe UI"/>
                <a:cs typeface="Segoe UI"/>
              </a:rPr>
              <a:t>Extrusão</a:t>
            </a:r>
            <a:r>
              <a:rPr sz="4192" i="1" spc="-9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4192" i="1" dirty="0">
                <a:solidFill>
                  <a:srgbClr val="666666"/>
                </a:solidFill>
                <a:latin typeface="Segoe UI"/>
                <a:cs typeface="Segoe UI"/>
              </a:rPr>
              <a:t>e</a:t>
            </a:r>
            <a:r>
              <a:rPr sz="4192" i="1" spc="-95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4192" i="1" spc="-38" dirty="0">
                <a:solidFill>
                  <a:srgbClr val="666666"/>
                </a:solidFill>
                <a:latin typeface="Segoe UI"/>
                <a:cs typeface="Segoe UI"/>
              </a:rPr>
              <a:t>Gelificação</a:t>
            </a:r>
            <a:endParaRPr sz="4192" dirty="0">
              <a:latin typeface="Segoe UI"/>
              <a:cs typeface="Segoe U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07254" y="37581031"/>
            <a:ext cx="12529395" cy="1887835"/>
          </a:xfrm>
          <a:prstGeom prst="rect">
            <a:avLst/>
          </a:prstGeom>
        </p:spPr>
        <p:txBody>
          <a:bodyPr vert="horz" wrap="square" lIns="0" tIns="45984" rIns="0" bIns="0" rtlCol="0">
            <a:spAutoFit/>
          </a:bodyPr>
          <a:lstStyle/>
          <a:p>
            <a:pPr marL="48404" marR="19361" algn="just">
              <a:lnSpc>
                <a:spcPct val="120000"/>
              </a:lnSpc>
              <a:spcBef>
                <a:spcPts val="362"/>
              </a:spcBef>
            </a:pP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Análises</a:t>
            </a:r>
            <a:r>
              <a:rPr sz="3430" spc="91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de</a:t>
            </a:r>
            <a:r>
              <a:rPr sz="3430" spc="91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caracterização</a:t>
            </a:r>
            <a:r>
              <a:rPr sz="3430" spc="934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incluíram</a:t>
            </a:r>
            <a:r>
              <a:rPr sz="3430" spc="91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microscopia</a:t>
            </a:r>
            <a:r>
              <a:rPr sz="3430" spc="934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eletrônica</a:t>
            </a:r>
            <a:r>
              <a:rPr sz="3430" spc="91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191" dirty="0">
                <a:solidFill>
                  <a:srgbClr val="333333"/>
                </a:solidFill>
                <a:latin typeface="Segoe UI"/>
                <a:cs typeface="Segoe UI"/>
              </a:rPr>
              <a:t>e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 ensaios</a:t>
            </a:r>
            <a:r>
              <a:rPr sz="3430" spc="133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de</a:t>
            </a:r>
            <a:r>
              <a:rPr sz="3430" spc="152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reologia</a:t>
            </a:r>
            <a:r>
              <a:rPr sz="3430" spc="152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para</a:t>
            </a:r>
            <a:r>
              <a:rPr sz="3430" spc="133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determinar</a:t>
            </a:r>
            <a:r>
              <a:rPr sz="3430" spc="152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as</a:t>
            </a:r>
            <a:r>
              <a:rPr sz="3430" spc="152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propriedades</a:t>
            </a:r>
            <a:r>
              <a:rPr sz="3430" spc="152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38" dirty="0">
                <a:solidFill>
                  <a:srgbClr val="333333"/>
                </a:solidFill>
                <a:latin typeface="Segoe UI"/>
                <a:cs typeface="Segoe UI"/>
              </a:rPr>
              <a:t>mecânicas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da</a:t>
            </a:r>
            <a:r>
              <a:rPr sz="3430" spc="1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38" dirty="0">
                <a:solidFill>
                  <a:srgbClr val="333333"/>
                </a:solidFill>
                <a:latin typeface="Segoe UI"/>
                <a:cs typeface="Segoe UI"/>
              </a:rPr>
              <a:t>matriz.</a:t>
            </a:r>
            <a:endParaRPr sz="3430">
              <a:latin typeface="Segoe UI"/>
              <a:cs typeface="Segoe U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5188754" y="11770519"/>
            <a:ext cx="7993933" cy="791802"/>
          </a:xfrm>
          <a:prstGeom prst="rect">
            <a:avLst/>
          </a:prstGeom>
        </p:spPr>
        <p:txBody>
          <a:bodyPr vert="horz" wrap="square" lIns="0" tIns="58085" rIns="0" bIns="0" rtlCol="0">
            <a:spAutoFit/>
          </a:bodyPr>
          <a:lstStyle/>
          <a:p>
            <a:pPr marL="48404">
              <a:spcBef>
                <a:spcPts val="457"/>
              </a:spcBef>
            </a:pPr>
            <a:r>
              <a:rPr sz="4764" b="1" dirty="0">
                <a:solidFill>
                  <a:srgbClr val="1A4971"/>
                </a:solidFill>
                <a:latin typeface="Segoe UI"/>
                <a:cs typeface="Segoe UI"/>
              </a:rPr>
              <a:t>RESULTADOS</a:t>
            </a:r>
            <a:r>
              <a:rPr sz="4764" b="1" spc="-76" dirty="0">
                <a:solidFill>
                  <a:srgbClr val="1A4971"/>
                </a:solidFill>
                <a:latin typeface="Segoe UI"/>
                <a:cs typeface="Segoe UI"/>
              </a:rPr>
              <a:t> </a:t>
            </a:r>
            <a:r>
              <a:rPr sz="4764" b="1" dirty="0">
                <a:solidFill>
                  <a:srgbClr val="1A4971"/>
                </a:solidFill>
                <a:latin typeface="Segoe UI"/>
                <a:cs typeface="Segoe UI"/>
              </a:rPr>
              <a:t>E</a:t>
            </a:r>
            <a:r>
              <a:rPr sz="4764" b="1" spc="-76" dirty="0">
                <a:solidFill>
                  <a:srgbClr val="1A4971"/>
                </a:solidFill>
                <a:latin typeface="Segoe UI"/>
                <a:cs typeface="Segoe UI"/>
              </a:rPr>
              <a:t> </a:t>
            </a:r>
            <a:r>
              <a:rPr sz="4764" b="1" spc="-38" dirty="0">
                <a:solidFill>
                  <a:srgbClr val="1A4971"/>
                </a:solidFill>
                <a:latin typeface="Segoe UI"/>
                <a:cs typeface="Segoe UI"/>
              </a:rPr>
              <a:t>DISCUSSÃO</a:t>
            </a:r>
            <a:endParaRPr sz="4764" dirty="0">
              <a:latin typeface="Segoe UI"/>
              <a:cs typeface="Segoe U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188752" y="13776191"/>
            <a:ext cx="12526975" cy="1254456"/>
          </a:xfrm>
          <a:prstGeom prst="rect">
            <a:avLst/>
          </a:prstGeom>
        </p:spPr>
        <p:txBody>
          <a:bodyPr vert="horz" wrap="square" lIns="0" tIns="45984" rIns="0" bIns="0" rtlCol="0">
            <a:spAutoFit/>
          </a:bodyPr>
          <a:lstStyle/>
          <a:p>
            <a:pPr marL="48404" marR="19361">
              <a:lnSpc>
                <a:spcPct val="120000"/>
              </a:lnSpc>
              <a:spcBef>
                <a:spcPts val="362"/>
              </a:spcBef>
            </a:pP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Os</a:t>
            </a:r>
            <a:r>
              <a:rPr sz="3430" spc="40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resultados</a:t>
            </a:r>
            <a:r>
              <a:rPr sz="3430" spc="41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indicaram</a:t>
            </a:r>
            <a:r>
              <a:rPr sz="3430" spc="41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que</a:t>
            </a:r>
            <a:r>
              <a:rPr sz="3430" spc="41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a</a:t>
            </a:r>
            <a:r>
              <a:rPr sz="3430" spc="41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incorporação</a:t>
            </a:r>
            <a:r>
              <a:rPr sz="3430" spc="41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de</a:t>
            </a:r>
            <a:r>
              <a:rPr sz="3430" spc="41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38" dirty="0">
                <a:solidFill>
                  <a:srgbClr val="333333"/>
                </a:solidFill>
                <a:latin typeface="Segoe UI"/>
                <a:cs typeface="Segoe UI"/>
              </a:rPr>
              <a:t>nanopartículas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aumentou</a:t>
            </a:r>
            <a:r>
              <a:rPr sz="3430" spc="1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a</a:t>
            </a:r>
            <a:r>
              <a:rPr sz="3430" spc="1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resistência</a:t>
            </a:r>
            <a:r>
              <a:rPr sz="3430" spc="1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mecânica</a:t>
            </a:r>
            <a:r>
              <a:rPr sz="3430" spc="1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do</a:t>
            </a:r>
            <a:r>
              <a:rPr sz="3430" spc="3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hidrogel</a:t>
            </a:r>
            <a:r>
              <a:rPr sz="3430" spc="1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em</a:t>
            </a:r>
            <a:r>
              <a:rPr sz="3430" spc="1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76" dirty="0">
                <a:solidFill>
                  <a:srgbClr val="333333"/>
                </a:solidFill>
                <a:latin typeface="Segoe UI"/>
                <a:cs typeface="Segoe UI"/>
              </a:rPr>
              <a:t>35%.</a:t>
            </a:r>
            <a:endParaRPr sz="3430">
              <a:latin typeface="Segoe UI"/>
              <a:cs typeface="Segoe U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5270777" y="15601497"/>
            <a:ext cx="12449528" cy="2647966"/>
          </a:xfrm>
          <a:prstGeom prst="rect">
            <a:avLst/>
          </a:prstGeom>
          <a:solidFill>
            <a:srgbClr val="DDDDDD"/>
          </a:solidFill>
          <a:ln w="8663">
            <a:solidFill>
              <a:srgbClr val="999999"/>
            </a:solidFill>
          </a:ln>
        </p:spPr>
        <p:txBody>
          <a:bodyPr vert="horz" wrap="square" lIns="0" tIns="532445" rIns="0" bIns="0" rtlCol="0">
            <a:spAutoFit/>
          </a:bodyPr>
          <a:lstStyle/>
          <a:p>
            <a:pPr>
              <a:spcBef>
                <a:spcPts val="4192"/>
              </a:spcBef>
            </a:pPr>
            <a:endParaRPr sz="4192">
              <a:latin typeface="Times New Roman"/>
              <a:cs typeface="Times New Roman"/>
            </a:endParaRPr>
          </a:p>
          <a:p>
            <a:pPr marR="1202827">
              <a:lnSpc>
                <a:spcPct val="118900"/>
              </a:lnSpc>
              <a:spcBef>
                <a:spcPts val="19"/>
              </a:spcBef>
            </a:pPr>
            <a:r>
              <a:rPr sz="4192" i="1" spc="-38" dirty="0">
                <a:solidFill>
                  <a:srgbClr val="666666"/>
                </a:solidFill>
                <a:latin typeface="Segoe UI"/>
                <a:cs typeface="Segoe UI"/>
              </a:rPr>
              <a:t>Gráfico:</a:t>
            </a:r>
            <a:r>
              <a:rPr sz="4192" i="1" spc="-57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4192" i="1" dirty="0">
                <a:solidFill>
                  <a:srgbClr val="666666"/>
                </a:solidFill>
                <a:latin typeface="Segoe UI"/>
                <a:cs typeface="Segoe UI"/>
              </a:rPr>
              <a:t>Perfil</a:t>
            </a:r>
            <a:r>
              <a:rPr sz="4192" i="1" spc="-38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4192" i="1" dirty="0">
                <a:solidFill>
                  <a:srgbClr val="666666"/>
                </a:solidFill>
                <a:latin typeface="Segoe UI"/>
                <a:cs typeface="Segoe UI"/>
              </a:rPr>
              <a:t>de</a:t>
            </a:r>
            <a:r>
              <a:rPr sz="4192" i="1" spc="-57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4192" i="1" spc="-38" dirty="0">
                <a:solidFill>
                  <a:srgbClr val="666666"/>
                </a:solidFill>
                <a:latin typeface="Segoe UI"/>
                <a:cs typeface="Segoe UI"/>
              </a:rPr>
              <a:t>Liberação Controlada</a:t>
            </a:r>
            <a:r>
              <a:rPr sz="4192" i="1" spc="-57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4192" i="1" spc="-76" dirty="0">
                <a:solidFill>
                  <a:srgbClr val="666666"/>
                </a:solidFill>
                <a:latin typeface="Segoe UI"/>
                <a:cs typeface="Segoe UI"/>
              </a:rPr>
              <a:t>(Tempo</a:t>
            </a:r>
            <a:r>
              <a:rPr sz="4192" i="1" spc="-38" dirty="0">
                <a:solidFill>
                  <a:srgbClr val="666666"/>
                </a:solidFill>
                <a:latin typeface="Segoe UI"/>
                <a:cs typeface="Segoe UI"/>
              </a:rPr>
              <a:t> </a:t>
            </a:r>
            <a:r>
              <a:rPr sz="4192" i="1" spc="-95" dirty="0">
                <a:solidFill>
                  <a:srgbClr val="666666"/>
                </a:solidFill>
                <a:latin typeface="Segoe UI"/>
                <a:cs typeface="Segoe UI"/>
              </a:rPr>
              <a:t>vs </a:t>
            </a:r>
            <a:r>
              <a:rPr sz="4192" i="1" spc="-38" dirty="0">
                <a:solidFill>
                  <a:srgbClr val="666666"/>
                </a:solidFill>
                <a:latin typeface="Segoe UI"/>
                <a:cs typeface="Segoe UI"/>
              </a:rPr>
              <a:t>Concentração)</a:t>
            </a:r>
            <a:endParaRPr sz="4192">
              <a:latin typeface="Segoe UI"/>
              <a:cs typeface="Segoe U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5188754" y="19917245"/>
            <a:ext cx="12529395" cy="1861404"/>
          </a:xfrm>
          <a:prstGeom prst="rect">
            <a:avLst/>
          </a:prstGeom>
        </p:spPr>
        <p:txBody>
          <a:bodyPr vert="horz" wrap="square" lIns="0" tIns="62925" rIns="0" bIns="0" rtlCol="0">
            <a:spAutoFit/>
          </a:bodyPr>
          <a:lstStyle/>
          <a:p>
            <a:pPr marL="48404" marR="19361" algn="just">
              <a:lnSpc>
                <a:spcPct val="116799"/>
              </a:lnSpc>
              <a:spcBef>
                <a:spcPts val="495"/>
              </a:spcBef>
            </a:pP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Observou-se</a:t>
            </a:r>
            <a:r>
              <a:rPr sz="3430" spc="1201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que</a:t>
            </a:r>
            <a:r>
              <a:rPr sz="3430" spc="1201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a</a:t>
            </a:r>
            <a:r>
              <a:rPr sz="3430" spc="1201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blenda</a:t>
            </a:r>
            <a:r>
              <a:rPr sz="3430" spc="1201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polimérica</a:t>
            </a:r>
            <a:r>
              <a:rPr sz="3430" spc="1201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otimizada</a:t>
            </a:r>
            <a:r>
              <a:rPr sz="3430" spc="1201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manteve</a:t>
            </a:r>
            <a:r>
              <a:rPr sz="3430" spc="1201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191" dirty="0">
                <a:solidFill>
                  <a:srgbClr val="333333"/>
                </a:solidFill>
                <a:latin typeface="Segoe UI"/>
                <a:cs typeface="Segoe UI"/>
              </a:rPr>
              <a:t>a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 viabilidade</a:t>
            </a:r>
            <a:r>
              <a:rPr sz="3430" spc="123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dos</a:t>
            </a:r>
            <a:r>
              <a:rPr sz="3430" spc="123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exossomos</a:t>
            </a:r>
            <a:r>
              <a:rPr sz="3430" spc="125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por</a:t>
            </a:r>
            <a:r>
              <a:rPr sz="3430" spc="123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um</a:t>
            </a:r>
            <a:r>
              <a:rPr sz="3430" spc="123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período</a:t>
            </a:r>
            <a:r>
              <a:rPr sz="3430" spc="125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3x</a:t>
            </a:r>
            <a:r>
              <a:rPr sz="3430" spc="123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superior</a:t>
            </a:r>
            <a:r>
              <a:rPr sz="3430" spc="123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95" dirty="0">
                <a:solidFill>
                  <a:srgbClr val="333333"/>
                </a:solidFill>
                <a:latin typeface="Segoe UI"/>
                <a:cs typeface="Segoe UI"/>
              </a:rPr>
              <a:t>ao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controle</a:t>
            </a:r>
            <a:r>
              <a:rPr sz="3430" spc="76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em</a:t>
            </a:r>
            <a:r>
              <a:rPr sz="3430" spc="76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solução</a:t>
            </a:r>
            <a:r>
              <a:rPr sz="3430" spc="76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38" dirty="0">
                <a:solidFill>
                  <a:srgbClr val="333333"/>
                </a:solidFill>
                <a:latin typeface="Segoe UI"/>
                <a:cs typeface="Segoe UI"/>
              </a:rPr>
              <a:t>salina.</a:t>
            </a:r>
            <a:endParaRPr sz="3430">
              <a:latin typeface="Segoe UI"/>
              <a:cs typeface="Segoe U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5188752" y="23967499"/>
            <a:ext cx="4046581" cy="791802"/>
          </a:xfrm>
          <a:prstGeom prst="rect">
            <a:avLst/>
          </a:prstGeom>
        </p:spPr>
        <p:txBody>
          <a:bodyPr vert="horz" wrap="square" lIns="0" tIns="58085" rIns="0" bIns="0" rtlCol="0">
            <a:spAutoFit/>
          </a:bodyPr>
          <a:lstStyle/>
          <a:p>
            <a:pPr marL="48404">
              <a:spcBef>
                <a:spcPts val="457"/>
              </a:spcBef>
            </a:pPr>
            <a:r>
              <a:rPr sz="4764" b="1" spc="-38" dirty="0">
                <a:solidFill>
                  <a:srgbClr val="1A4971"/>
                </a:solidFill>
                <a:latin typeface="Segoe UI"/>
                <a:cs typeface="Segoe UI"/>
              </a:rPr>
              <a:t>CONCLUSÕES</a:t>
            </a:r>
            <a:endParaRPr sz="4764">
              <a:latin typeface="Segoe UI"/>
              <a:cs typeface="Segoe U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5188754" y="25497019"/>
            <a:ext cx="12529395" cy="2459785"/>
          </a:xfrm>
          <a:prstGeom prst="rect">
            <a:avLst/>
          </a:prstGeom>
        </p:spPr>
        <p:txBody>
          <a:bodyPr vert="horz" wrap="square" lIns="0" tIns="24202" rIns="0" bIns="0" rtlCol="0">
            <a:spAutoFit/>
          </a:bodyPr>
          <a:lstStyle/>
          <a:p>
            <a:pPr marL="48404" marR="19361" algn="just">
              <a:lnSpc>
                <a:spcPct val="117900"/>
              </a:lnSpc>
              <a:spcBef>
                <a:spcPts val="191"/>
              </a:spcBef>
            </a:pP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A</a:t>
            </a:r>
            <a:r>
              <a:rPr sz="3430" spc="9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metodologia</a:t>
            </a:r>
            <a:r>
              <a:rPr sz="3430" spc="9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de</a:t>
            </a:r>
            <a:r>
              <a:rPr sz="3430" spc="114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fabricação</a:t>
            </a:r>
            <a:r>
              <a:rPr sz="3430" spc="9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proposta</a:t>
            </a:r>
            <a:r>
              <a:rPr sz="3430" spc="114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demonstrou</a:t>
            </a:r>
            <a:r>
              <a:rPr sz="3430" spc="95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ser</a:t>
            </a:r>
            <a:r>
              <a:rPr sz="3430" spc="114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38" dirty="0">
                <a:solidFill>
                  <a:srgbClr val="333333"/>
                </a:solidFill>
                <a:latin typeface="Segoe UI"/>
                <a:cs typeface="Segoe UI"/>
              </a:rPr>
              <a:t>eficiente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para</a:t>
            </a:r>
            <a:r>
              <a:rPr sz="3430" spc="553" dirty="0">
                <a:solidFill>
                  <a:srgbClr val="333333"/>
                </a:solidFill>
                <a:latin typeface="Segoe UI"/>
                <a:cs typeface="Segoe UI"/>
              </a:rPr>
              <a:t> 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a</a:t>
            </a:r>
            <a:r>
              <a:rPr sz="3430" spc="553" dirty="0">
                <a:solidFill>
                  <a:srgbClr val="333333"/>
                </a:solidFill>
                <a:latin typeface="Segoe UI"/>
                <a:cs typeface="Segoe UI"/>
              </a:rPr>
              <a:t> 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proteção</a:t>
            </a:r>
            <a:r>
              <a:rPr sz="3430" spc="553" dirty="0">
                <a:solidFill>
                  <a:srgbClr val="333333"/>
                </a:solidFill>
                <a:latin typeface="Segoe UI"/>
                <a:cs typeface="Segoe UI"/>
              </a:rPr>
              <a:t> 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de</a:t>
            </a:r>
            <a:r>
              <a:rPr sz="3430" spc="553" dirty="0">
                <a:solidFill>
                  <a:srgbClr val="333333"/>
                </a:solidFill>
                <a:latin typeface="Segoe UI"/>
                <a:cs typeface="Segoe UI"/>
              </a:rPr>
              <a:t> 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bioativos</a:t>
            </a:r>
            <a:r>
              <a:rPr sz="3430" spc="553" dirty="0">
                <a:solidFill>
                  <a:srgbClr val="333333"/>
                </a:solidFill>
                <a:latin typeface="Segoe UI"/>
                <a:cs typeface="Segoe UI"/>
              </a:rPr>
              <a:t> 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sensíveis.</a:t>
            </a:r>
            <a:r>
              <a:rPr sz="3430" spc="553" dirty="0">
                <a:solidFill>
                  <a:srgbClr val="333333"/>
                </a:solidFill>
                <a:latin typeface="Segoe UI"/>
                <a:cs typeface="Segoe UI"/>
              </a:rPr>
              <a:t> 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A</a:t>
            </a:r>
            <a:r>
              <a:rPr sz="3430" spc="553" dirty="0">
                <a:solidFill>
                  <a:srgbClr val="333333"/>
                </a:solidFill>
                <a:latin typeface="Segoe UI"/>
                <a:cs typeface="Segoe UI"/>
              </a:rPr>
              <a:t> 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utilização</a:t>
            </a:r>
            <a:r>
              <a:rPr sz="3430" spc="553" dirty="0">
                <a:solidFill>
                  <a:srgbClr val="333333"/>
                </a:solidFill>
                <a:latin typeface="Segoe UI"/>
                <a:cs typeface="Segoe UI"/>
              </a:rPr>
              <a:t>  </a:t>
            </a:r>
            <a:r>
              <a:rPr sz="3430" spc="-95" dirty="0">
                <a:solidFill>
                  <a:srgbClr val="333333"/>
                </a:solidFill>
                <a:latin typeface="Segoe UI"/>
                <a:cs typeface="Segoe UI"/>
              </a:rPr>
              <a:t>de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processos</a:t>
            </a:r>
            <a:r>
              <a:rPr sz="3430" spc="762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industriais</a:t>
            </a:r>
            <a:r>
              <a:rPr sz="3430" spc="77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escalonáveis,</a:t>
            </a:r>
            <a:r>
              <a:rPr sz="3430" spc="762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como</a:t>
            </a:r>
            <a:r>
              <a:rPr sz="3430" spc="77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a</a:t>
            </a:r>
            <a:r>
              <a:rPr sz="3430" spc="762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extrusão,</a:t>
            </a:r>
            <a:r>
              <a:rPr sz="3430" spc="77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facilita</a:t>
            </a:r>
            <a:r>
              <a:rPr sz="3430" spc="762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191" dirty="0">
                <a:solidFill>
                  <a:srgbClr val="333333"/>
                </a:solidFill>
                <a:latin typeface="Segoe UI"/>
                <a:cs typeface="Segoe UI"/>
              </a:rPr>
              <a:t>a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 futura</a:t>
            </a:r>
            <a:r>
              <a:rPr sz="3430" spc="1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transição</a:t>
            </a:r>
            <a:r>
              <a:rPr sz="3430" spc="3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para</a:t>
            </a:r>
            <a:r>
              <a:rPr sz="3430" spc="1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o</a:t>
            </a:r>
            <a:r>
              <a:rPr sz="3430" spc="3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dirty="0">
                <a:solidFill>
                  <a:srgbClr val="333333"/>
                </a:solidFill>
                <a:latin typeface="Segoe UI"/>
                <a:cs typeface="Segoe UI"/>
              </a:rPr>
              <a:t>mercado</a:t>
            </a:r>
            <a:r>
              <a:rPr sz="3430" spc="3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3430" spc="-38" dirty="0">
                <a:solidFill>
                  <a:srgbClr val="333333"/>
                </a:solidFill>
                <a:latin typeface="Segoe UI"/>
                <a:cs typeface="Segoe UI"/>
              </a:rPr>
              <a:t>farmacêutico.</a:t>
            </a:r>
            <a:endParaRPr sz="3430">
              <a:latin typeface="Segoe UI"/>
              <a:cs typeface="Segoe U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5188752" y="35439416"/>
            <a:ext cx="4051421" cy="791802"/>
          </a:xfrm>
          <a:prstGeom prst="rect">
            <a:avLst/>
          </a:prstGeom>
        </p:spPr>
        <p:txBody>
          <a:bodyPr vert="horz" wrap="square" lIns="0" tIns="58085" rIns="0" bIns="0" rtlCol="0">
            <a:spAutoFit/>
          </a:bodyPr>
          <a:lstStyle/>
          <a:p>
            <a:pPr marL="48404">
              <a:spcBef>
                <a:spcPts val="457"/>
              </a:spcBef>
            </a:pPr>
            <a:r>
              <a:rPr sz="4764" b="1" spc="-38" dirty="0">
                <a:solidFill>
                  <a:srgbClr val="1A4971"/>
                </a:solidFill>
                <a:latin typeface="Segoe UI"/>
                <a:cs typeface="Segoe UI"/>
              </a:rPr>
              <a:t>REFERÊNCIAS</a:t>
            </a:r>
            <a:endParaRPr sz="4764" dirty="0">
              <a:latin typeface="Segoe UI"/>
              <a:cs typeface="Segoe U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5188752" y="36918289"/>
            <a:ext cx="11999370" cy="1045301"/>
          </a:xfrm>
          <a:prstGeom prst="rect">
            <a:avLst/>
          </a:prstGeom>
        </p:spPr>
        <p:txBody>
          <a:bodyPr vert="horz" wrap="square" lIns="0" tIns="133111" rIns="0" bIns="0" rtlCol="0">
            <a:spAutoFit/>
          </a:bodyPr>
          <a:lstStyle/>
          <a:p>
            <a:pPr marL="406589" indent="-358186">
              <a:spcBef>
                <a:spcPts val="1048"/>
              </a:spcBef>
              <a:buAutoNum type="arabicPeriod"/>
              <a:tabLst>
                <a:tab pos="406589" algn="l"/>
              </a:tabLst>
            </a:pPr>
            <a:r>
              <a:rPr sz="2668" dirty="0">
                <a:solidFill>
                  <a:srgbClr val="333333"/>
                </a:solidFill>
                <a:latin typeface="Segoe UI"/>
                <a:cs typeface="Segoe UI"/>
              </a:rPr>
              <a:t>Smith,</a:t>
            </a:r>
            <a:r>
              <a:rPr sz="2668" spc="21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2668" dirty="0">
                <a:solidFill>
                  <a:srgbClr val="333333"/>
                </a:solidFill>
                <a:latin typeface="Segoe UI"/>
                <a:cs typeface="Segoe UI"/>
              </a:rPr>
              <a:t>J.</a:t>
            </a:r>
            <a:r>
              <a:rPr sz="2668" spc="21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2668" dirty="0">
                <a:solidFill>
                  <a:srgbClr val="333333"/>
                </a:solidFill>
                <a:latin typeface="Segoe UI"/>
                <a:cs typeface="Segoe UI"/>
              </a:rPr>
              <a:t>et</a:t>
            </a:r>
            <a:r>
              <a:rPr sz="2668" spc="21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2668" dirty="0">
                <a:solidFill>
                  <a:srgbClr val="333333"/>
                </a:solidFill>
                <a:latin typeface="Segoe UI"/>
                <a:cs typeface="Segoe UI"/>
              </a:rPr>
              <a:t>al.</a:t>
            </a:r>
            <a:r>
              <a:rPr sz="2668" spc="21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2668" dirty="0">
                <a:solidFill>
                  <a:srgbClr val="333333"/>
                </a:solidFill>
                <a:latin typeface="Segoe UI"/>
                <a:cs typeface="Segoe UI"/>
              </a:rPr>
              <a:t>(2025).</a:t>
            </a:r>
            <a:r>
              <a:rPr sz="2668" spc="21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2668" dirty="0">
                <a:solidFill>
                  <a:srgbClr val="333333"/>
                </a:solidFill>
                <a:latin typeface="Segoe UI"/>
                <a:cs typeface="Segoe UI"/>
              </a:rPr>
              <a:t>Advanced</a:t>
            </a:r>
            <a:r>
              <a:rPr sz="2668" spc="21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2668" dirty="0">
                <a:solidFill>
                  <a:srgbClr val="333333"/>
                </a:solidFill>
                <a:latin typeface="Segoe UI"/>
                <a:cs typeface="Segoe UI"/>
              </a:rPr>
              <a:t>Hydrogels</a:t>
            </a:r>
            <a:r>
              <a:rPr sz="2668" spc="229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2668" dirty="0">
                <a:solidFill>
                  <a:srgbClr val="333333"/>
                </a:solidFill>
                <a:latin typeface="Segoe UI"/>
                <a:cs typeface="Segoe UI"/>
              </a:rPr>
              <a:t>in</a:t>
            </a:r>
            <a:r>
              <a:rPr sz="2668" spc="21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2668" dirty="0">
                <a:solidFill>
                  <a:srgbClr val="333333"/>
                </a:solidFill>
                <a:latin typeface="Segoe UI"/>
                <a:cs typeface="Segoe UI"/>
              </a:rPr>
              <a:t>Biotech.</a:t>
            </a:r>
            <a:r>
              <a:rPr sz="2668" spc="21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2668" dirty="0">
                <a:solidFill>
                  <a:srgbClr val="333333"/>
                </a:solidFill>
                <a:latin typeface="Segoe UI"/>
                <a:cs typeface="Segoe UI"/>
              </a:rPr>
              <a:t>Journal</a:t>
            </a:r>
            <a:r>
              <a:rPr sz="2668" spc="21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2668" dirty="0">
                <a:solidFill>
                  <a:srgbClr val="333333"/>
                </a:solidFill>
                <a:latin typeface="Segoe UI"/>
                <a:cs typeface="Segoe UI"/>
              </a:rPr>
              <a:t>of</a:t>
            </a:r>
            <a:r>
              <a:rPr sz="2668" spc="210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2668" spc="-38" dirty="0">
                <a:solidFill>
                  <a:srgbClr val="333333"/>
                </a:solidFill>
                <a:latin typeface="Segoe UI"/>
                <a:cs typeface="Segoe UI"/>
              </a:rPr>
              <a:t>Polymers.</a:t>
            </a:r>
            <a:endParaRPr sz="2668" dirty="0">
              <a:latin typeface="Segoe UI"/>
              <a:cs typeface="Segoe UI"/>
            </a:endParaRPr>
          </a:p>
          <a:p>
            <a:pPr marL="406589" indent="-358186">
              <a:spcBef>
                <a:spcPts val="705"/>
              </a:spcBef>
              <a:buAutoNum type="arabicPeriod"/>
              <a:tabLst>
                <a:tab pos="406589" algn="l"/>
              </a:tabLst>
            </a:pPr>
            <a:r>
              <a:rPr sz="2668" dirty="0">
                <a:solidFill>
                  <a:srgbClr val="333333"/>
                </a:solidFill>
                <a:latin typeface="Segoe UI"/>
                <a:cs typeface="Segoe UI"/>
              </a:rPr>
              <a:t>Silva,</a:t>
            </a:r>
            <a:r>
              <a:rPr sz="2668" spc="24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2668" dirty="0">
                <a:solidFill>
                  <a:srgbClr val="333333"/>
                </a:solidFill>
                <a:latin typeface="Segoe UI"/>
                <a:cs typeface="Segoe UI"/>
              </a:rPr>
              <a:t>R.</a:t>
            </a:r>
            <a:r>
              <a:rPr sz="2668" spc="26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2668" dirty="0">
                <a:solidFill>
                  <a:srgbClr val="333333"/>
                </a:solidFill>
                <a:latin typeface="Segoe UI"/>
                <a:cs typeface="Segoe UI"/>
              </a:rPr>
              <a:t>(2024).</a:t>
            </a:r>
            <a:r>
              <a:rPr sz="2668" spc="26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2668" dirty="0">
                <a:solidFill>
                  <a:srgbClr val="333333"/>
                </a:solidFill>
                <a:latin typeface="Segoe UI"/>
                <a:cs typeface="Segoe UI"/>
              </a:rPr>
              <a:t>Extrusão</a:t>
            </a:r>
            <a:r>
              <a:rPr sz="2668" spc="26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2668" dirty="0">
                <a:solidFill>
                  <a:srgbClr val="333333"/>
                </a:solidFill>
                <a:latin typeface="Segoe UI"/>
                <a:cs typeface="Segoe UI"/>
              </a:rPr>
              <a:t>de</a:t>
            </a:r>
            <a:r>
              <a:rPr sz="2668" spc="26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2668" dirty="0">
                <a:solidFill>
                  <a:srgbClr val="333333"/>
                </a:solidFill>
                <a:latin typeface="Segoe UI"/>
                <a:cs typeface="Segoe UI"/>
              </a:rPr>
              <a:t>Blendas</a:t>
            </a:r>
            <a:r>
              <a:rPr sz="2668" spc="248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2668" dirty="0">
                <a:solidFill>
                  <a:srgbClr val="333333"/>
                </a:solidFill>
                <a:latin typeface="Segoe UI"/>
                <a:cs typeface="Segoe UI"/>
              </a:rPr>
              <a:t>para</a:t>
            </a:r>
            <a:r>
              <a:rPr sz="2668" spc="26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2668" dirty="0">
                <a:solidFill>
                  <a:srgbClr val="333333"/>
                </a:solidFill>
                <a:latin typeface="Segoe UI"/>
                <a:cs typeface="Segoe UI"/>
              </a:rPr>
              <a:t>Fins</a:t>
            </a:r>
            <a:r>
              <a:rPr sz="2668" spc="26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2668" dirty="0">
                <a:solidFill>
                  <a:srgbClr val="333333"/>
                </a:solidFill>
                <a:latin typeface="Segoe UI"/>
                <a:cs typeface="Segoe UI"/>
              </a:rPr>
              <a:t>Farmacêuticos.</a:t>
            </a:r>
            <a:r>
              <a:rPr sz="2668" spc="26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2668" dirty="0">
                <a:solidFill>
                  <a:srgbClr val="333333"/>
                </a:solidFill>
                <a:latin typeface="Segoe UI"/>
                <a:cs typeface="Segoe UI"/>
              </a:rPr>
              <a:t>Ed.</a:t>
            </a:r>
            <a:r>
              <a:rPr sz="2668" spc="267" dirty="0">
                <a:solidFill>
                  <a:srgbClr val="333333"/>
                </a:solidFill>
                <a:latin typeface="Segoe UI"/>
                <a:cs typeface="Segoe UI"/>
              </a:rPr>
              <a:t> </a:t>
            </a:r>
            <a:r>
              <a:rPr sz="2668" spc="-38" dirty="0">
                <a:solidFill>
                  <a:srgbClr val="333333"/>
                </a:solidFill>
                <a:latin typeface="Segoe UI"/>
                <a:cs typeface="Segoe UI"/>
              </a:rPr>
              <a:t>Científica.</a:t>
            </a:r>
            <a:endParaRPr sz="2668" dirty="0">
              <a:latin typeface="Segoe UI"/>
              <a:cs typeface="Segoe UI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-1" y="40447475"/>
            <a:ext cx="28800425" cy="1519888"/>
            <a:chOff x="0" y="10291715"/>
            <a:chExt cx="7556500" cy="398780"/>
          </a:xfrm>
        </p:grpSpPr>
        <p:sp>
          <p:nvSpPr>
            <p:cNvPr id="24" name="object 24"/>
            <p:cNvSpPr/>
            <p:nvPr/>
          </p:nvSpPr>
          <p:spPr>
            <a:xfrm>
              <a:off x="0" y="10291715"/>
              <a:ext cx="7556500" cy="398780"/>
            </a:xfrm>
            <a:custGeom>
              <a:avLst/>
              <a:gdLst/>
              <a:ahLst/>
              <a:cxnLst/>
              <a:rect l="l" t="t" r="r" b="b"/>
              <a:pathLst>
                <a:path w="7556500" h="398779">
                  <a:moveTo>
                    <a:pt x="7555991" y="398500"/>
                  </a:moveTo>
                  <a:lnTo>
                    <a:pt x="0" y="398500"/>
                  </a:lnTo>
                  <a:lnTo>
                    <a:pt x="0" y="0"/>
                  </a:lnTo>
                  <a:lnTo>
                    <a:pt x="7555991" y="0"/>
                  </a:lnTo>
                  <a:lnTo>
                    <a:pt x="7555991" y="398500"/>
                  </a:lnTo>
                  <a:close/>
                </a:path>
              </a:pathLst>
            </a:custGeom>
            <a:solidFill>
              <a:srgbClr val="F4F7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0" y="10291715"/>
              <a:ext cx="7556500" cy="8890"/>
            </a:xfrm>
            <a:custGeom>
              <a:avLst/>
              <a:gdLst/>
              <a:ahLst/>
              <a:cxnLst/>
              <a:rect l="l" t="t" r="r" b="b"/>
              <a:pathLst>
                <a:path w="7556500" h="8890">
                  <a:moveTo>
                    <a:pt x="7555991" y="8663"/>
                  </a:moveTo>
                  <a:lnTo>
                    <a:pt x="0" y="8663"/>
                  </a:lnTo>
                  <a:lnTo>
                    <a:pt x="0" y="0"/>
                  </a:lnTo>
                  <a:lnTo>
                    <a:pt x="7555991" y="0"/>
                  </a:lnTo>
                  <a:lnTo>
                    <a:pt x="7555991" y="8663"/>
                  </a:lnTo>
                  <a:close/>
                </a:path>
              </a:pathLst>
            </a:custGeom>
            <a:solidFill>
              <a:srgbClr val="CC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9" name="Imagem 28">
            <a:extLst>
              <a:ext uri="{FF2B5EF4-FFF2-40B4-BE49-F238E27FC236}">
                <a16:creationId xmlns:a16="http://schemas.microsoft.com/office/drawing/2014/main" id="{F3D6FC5C-D85F-F646-8BF5-DB1D228E78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979" y="792519"/>
            <a:ext cx="6873699" cy="2806960"/>
          </a:xfrm>
          <a:prstGeom prst="rect">
            <a:avLst/>
          </a:prstGeom>
        </p:spPr>
      </p:pic>
      <p:pic>
        <p:nvPicPr>
          <p:cNvPr id="31" name="Imagem 30">
            <a:extLst>
              <a:ext uri="{FF2B5EF4-FFF2-40B4-BE49-F238E27FC236}">
                <a16:creationId xmlns:a16="http://schemas.microsoft.com/office/drawing/2014/main" id="{DD28DBE0-9484-4F08-12EB-97BFE64D68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0132" y="896192"/>
            <a:ext cx="9584007" cy="2618748"/>
          </a:xfrm>
          <a:prstGeom prst="rect">
            <a:avLst/>
          </a:prstGeom>
        </p:spPr>
      </p:pic>
      <p:sp>
        <p:nvSpPr>
          <p:cNvPr id="32" name="object 3">
            <a:extLst>
              <a:ext uri="{FF2B5EF4-FFF2-40B4-BE49-F238E27FC236}">
                <a16:creationId xmlns:a16="http://schemas.microsoft.com/office/drawing/2014/main" id="{C20954CC-BEB1-BC5F-258D-A8EDB3FEF9C1}"/>
              </a:ext>
            </a:extLst>
          </p:cNvPr>
          <p:cNvSpPr txBox="1"/>
          <p:nvPr/>
        </p:nvSpPr>
        <p:spPr>
          <a:xfrm>
            <a:off x="15270777" y="30625496"/>
            <a:ext cx="6292235" cy="791802"/>
          </a:xfrm>
          <a:prstGeom prst="rect">
            <a:avLst/>
          </a:prstGeom>
        </p:spPr>
        <p:txBody>
          <a:bodyPr vert="horz" wrap="square" lIns="0" tIns="58085" rIns="0" bIns="0" rtlCol="0">
            <a:spAutoFit/>
          </a:bodyPr>
          <a:lstStyle/>
          <a:p>
            <a:pPr marL="48404">
              <a:spcBef>
                <a:spcPts val="457"/>
              </a:spcBef>
            </a:pPr>
            <a:r>
              <a:rPr lang="pt-BR" sz="4764" b="1" spc="-38" dirty="0">
                <a:solidFill>
                  <a:srgbClr val="1A4971"/>
                </a:solidFill>
                <a:latin typeface="Segoe UI"/>
                <a:cs typeface="Segoe UI"/>
              </a:rPr>
              <a:t>AGRADECIMENTOS</a:t>
            </a:r>
            <a:endParaRPr sz="4764" dirty="0">
              <a:latin typeface="Segoe UI"/>
              <a:cs typeface="Segoe UI"/>
            </a:endParaRPr>
          </a:p>
        </p:txBody>
      </p:sp>
      <p:sp>
        <p:nvSpPr>
          <p:cNvPr id="33" name="object 22">
            <a:extLst>
              <a:ext uri="{FF2B5EF4-FFF2-40B4-BE49-F238E27FC236}">
                <a16:creationId xmlns:a16="http://schemas.microsoft.com/office/drawing/2014/main" id="{F71E2652-4D7F-0B47-375D-D952A3D912E5}"/>
              </a:ext>
            </a:extLst>
          </p:cNvPr>
          <p:cNvSpPr txBox="1"/>
          <p:nvPr/>
        </p:nvSpPr>
        <p:spPr>
          <a:xfrm>
            <a:off x="15163777" y="32279671"/>
            <a:ext cx="11999370" cy="1622575"/>
          </a:xfrm>
          <a:prstGeom prst="rect">
            <a:avLst/>
          </a:prstGeom>
        </p:spPr>
        <p:txBody>
          <a:bodyPr vert="horz" wrap="square" lIns="0" tIns="133111" rIns="0" bIns="0" rtlCol="0">
            <a:spAutoFit/>
          </a:bodyPr>
          <a:lstStyle/>
          <a:p>
            <a:pPr marL="406589" indent="-358186">
              <a:spcBef>
                <a:spcPts val="1048"/>
              </a:spcBef>
              <a:buAutoNum type="arabicPeriod"/>
              <a:tabLst>
                <a:tab pos="406589" algn="l"/>
              </a:tabLst>
            </a:pPr>
            <a:r>
              <a:rPr lang="pt-BR" sz="2668" dirty="0">
                <a:solidFill>
                  <a:srgbClr val="333333"/>
                </a:solidFill>
                <a:latin typeface="Segoe UI"/>
                <a:cs typeface="Segoe UI"/>
              </a:rPr>
              <a:t>CNPq</a:t>
            </a:r>
          </a:p>
          <a:p>
            <a:pPr marL="406589" indent="-358186">
              <a:spcBef>
                <a:spcPts val="1048"/>
              </a:spcBef>
              <a:buAutoNum type="arabicPeriod"/>
              <a:tabLst>
                <a:tab pos="406589" algn="l"/>
              </a:tabLst>
            </a:pPr>
            <a:r>
              <a:rPr lang="pt-BR" sz="2668" dirty="0">
                <a:solidFill>
                  <a:srgbClr val="333333"/>
                </a:solidFill>
                <a:latin typeface="Segoe UI"/>
                <a:cs typeface="Segoe UI"/>
              </a:rPr>
              <a:t>FAPERJ</a:t>
            </a:r>
          </a:p>
          <a:p>
            <a:pPr marL="406589" indent="-358186">
              <a:spcBef>
                <a:spcPts val="1048"/>
              </a:spcBef>
              <a:buAutoNum type="arabicPeriod"/>
              <a:tabLst>
                <a:tab pos="406589" algn="l"/>
              </a:tabLst>
            </a:pPr>
            <a:r>
              <a:rPr lang="pt-BR" sz="2668" dirty="0">
                <a:solidFill>
                  <a:srgbClr val="333333"/>
                </a:solidFill>
                <a:latin typeface="Segoe UI"/>
                <a:cs typeface="Segoe UI"/>
              </a:rPr>
              <a:t>CAPES</a:t>
            </a:r>
            <a:endParaRPr sz="2668" dirty="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290</Words>
  <Application>Microsoft Office PowerPoint</Application>
  <PresentationFormat>Personalizar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Calibri</vt:lpstr>
      <vt:lpstr>Segoe UI</vt:lpstr>
      <vt:lpstr>Times New Roman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weasyprint import HTML.html</dc:title>
  <dc:creator>Fabio Dantas</dc:creator>
  <cp:lastModifiedBy>Fabio Dantas</cp:lastModifiedBy>
  <cp:revision>1</cp:revision>
  <dcterms:created xsi:type="dcterms:W3CDTF">2026-04-13T00:27:06Z</dcterms:created>
  <dcterms:modified xsi:type="dcterms:W3CDTF">2026-04-13T00:38:44Z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2026-04-13T00:00:00Z</vt:filetime>
  </property>
  <property fmtid="{D5CDD505-2E9C-101B-9397-08002B2CF9AE}" pid="3" name="Creator">
    <vt:lpwstr>Mozilla/5.0 (Windows NT 10.0; Win64; x64) AppleWebKit/537.36 (KHTML, like Gecko) Chrome/147.0.0.0 Safari/537.36</vt:lpwstr>
  </property>
  <property fmtid="{D5CDD505-2E9C-101B-9397-08002B2CF9AE}" pid="4" name="LastSaved">
    <vt:filetime>2026-04-13T00:00:00Z</vt:filetime>
  </property>
  <property fmtid="{D5CDD505-2E9C-101B-9397-08002B2CF9AE}" pid="5" name="Producer">
    <vt:lpwstr>Skia/PDF m147</vt:lpwstr>
  </property>
</Properties>
</file>